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9"/>
  </p:notesMasterIdLst>
  <p:sldIdLst>
    <p:sldId id="257" r:id="rId5"/>
    <p:sldId id="259" r:id="rId6"/>
    <p:sldId id="11988" r:id="rId7"/>
    <p:sldId id="11968" r:id="rId8"/>
    <p:sldId id="11967" r:id="rId9"/>
    <p:sldId id="11969" r:id="rId10"/>
    <p:sldId id="11970" r:id="rId11"/>
    <p:sldId id="11989" r:id="rId12"/>
    <p:sldId id="11990" r:id="rId13"/>
    <p:sldId id="11991" r:id="rId14"/>
    <p:sldId id="11992" r:id="rId15"/>
    <p:sldId id="11993" r:id="rId16"/>
    <p:sldId id="281" r:id="rId17"/>
    <p:sldId id="274" r:id="rId18"/>
    <p:sldId id="11994" r:id="rId19"/>
    <p:sldId id="11995" r:id="rId20"/>
    <p:sldId id="11996" r:id="rId21"/>
    <p:sldId id="11997" r:id="rId22"/>
    <p:sldId id="11998" r:id="rId23"/>
    <p:sldId id="11999" r:id="rId24"/>
    <p:sldId id="12000" r:id="rId25"/>
    <p:sldId id="12001" r:id="rId26"/>
    <p:sldId id="292" r:id="rId27"/>
    <p:sldId id="119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5/31/2026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541B1-6E27-4B2F-86B0-76148B1B47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93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C208811E-C1CF-462A-8DE9-4F07120354AC}" type="slidenum">
              <a:rPr lang="en-US" smtClean="0"/>
              <a:t>5</a:t>
            </a:fld>
            <a:endParaRPr lang="en-US"/>
          </a:p>
        </p:txBody>
      </p:sp>
    </p:spTree>
    <p:extLst>
      <p:ext uri="{BB962C8B-B14F-4D97-AF65-F5344CB8AC3E}">
        <p14:creationId xmlns:p14="http://schemas.microsoft.com/office/powerpoint/2010/main" val="122912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3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921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65826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5198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9843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363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3179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0825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143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4250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4512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5/31/2026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831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5/31/2026</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7917"/>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467635"/>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8720265"/>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965670"/>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110942"/>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3316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239283"/>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958098"/>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943281"/>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3114"/>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00728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2026/5/31</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3F468FC-A060-464B-7176-4B05E62019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34212226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5/31/2026</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75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2" name="Picture 1">
            <a:extLst>
              <a:ext uri="{FF2B5EF4-FFF2-40B4-BE49-F238E27FC236}">
                <a16:creationId xmlns:a16="http://schemas.microsoft.com/office/drawing/2014/main" id="{23022ECE-9AED-411E-305F-D60927F16B5C}"/>
              </a:ext>
            </a:extLst>
          </p:cNvPr>
          <p:cNvPicPr>
            <a:picLocks noChangeAspect="1"/>
          </p:cNvPicPr>
          <p:nvPr/>
        </p:nvPicPr>
        <p:blipFill>
          <a:blip r:embed="rId13"/>
          <a:stretch>
            <a:fillRect/>
          </a:stretch>
        </p:blipFill>
        <p:spPr>
          <a:xfrm>
            <a:off x="4497162" y="745185"/>
            <a:ext cx="3731075" cy="1176630"/>
          </a:xfrm>
          <a:prstGeom prst="rect">
            <a:avLst/>
          </a:prstGeom>
        </p:spPr>
      </p:pic>
      <p:pic>
        <p:nvPicPr>
          <p:cNvPr id="3" name="Picture 2">
            <a:extLst>
              <a:ext uri="{FF2B5EF4-FFF2-40B4-BE49-F238E27FC236}">
                <a16:creationId xmlns:a16="http://schemas.microsoft.com/office/drawing/2014/main" id="{5E47EC8D-AEF7-6BA6-306A-D62A9B27C99F}"/>
              </a:ext>
            </a:extLst>
          </p:cNvPr>
          <p:cNvPicPr>
            <a:picLocks noChangeAspect="1"/>
          </p:cNvPicPr>
          <p:nvPr/>
        </p:nvPicPr>
        <p:blipFill>
          <a:blip r:embed="rId14"/>
          <a:stretch>
            <a:fillRect/>
          </a:stretch>
        </p:blipFill>
        <p:spPr>
          <a:xfrm>
            <a:off x="2091341" y="1563889"/>
            <a:ext cx="8047417" cy="2682472"/>
          </a:xfrm>
          <a:prstGeom prst="rect">
            <a:avLst/>
          </a:prstGeom>
        </p:spPr>
      </p:pic>
      <p:pic>
        <p:nvPicPr>
          <p:cNvPr id="6" name="Picture 5">
            <a:extLst>
              <a:ext uri="{FF2B5EF4-FFF2-40B4-BE49-F238E27FC236}">
                <a16:creationId xmlns:a16="http://schemas.microsoft.com/office/drawing/2014/main" id="{40C2D9B4-C7AD-FF38-163E-053CA17A994F}"/>
              </a:ext>
            </a:extLst>
          </p:cNvPr>
          <p:cNvPicPr>
            <a:picLocks noChangeAspect="1"/>
          </p:cNvPicPr>
          <p:nvPr/>
        </p:nvPicPr>
        <p:blipFill>
          <a:blip r:embed="rId15"/>
          <a:stretch>
            <a:fillRect/>
          </a:stretch>
        </p:blipFill>
        <p:spPr>
          <a:xfrm>
            <a:off x="4977280" y="3944451"/>
            <a:ext cx="2389839" cy="969348"/>
          </a:xfrm>
          <a:prstGeom prst="rect">
            <a:avLst/>
          </a:prstGeom>
        </p:spPr>
      </p:pic>
    </p:spTree>
    <p:extLst>
      <p:ext uri="{BB962C8B-B14F-4D97-AF65-F5344CB8AC3E}">
        <p14:creationId xmlns:p14="http://schemas.microsoft.com/office/powerpoint/2010/main" val="3326929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943512" y="966705"/>
            <a:ext cx="402270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09630"/>
            <a:r>
              <a:rPr lang="en-US" altLang="en-US" sz="3200" b="1" dirty="0">
                <a:solidFill>
                  <a:srgbClr val="000000"/>
                </a:solidFill>
                <a:latin typeface="Cambria" panose="02040503050406030204" pitchFamily="18" charset="0"/>
                <a:ea typeface="Cambria" panose="02040503050406030204" pitchFamily="18" charset="0"/>
              </a:rPr>
              <a:t>Quan </a:t>
            </a:r>
            <a:r>
              <a:rPr lang="en-US" altLang="en-US" sz="3200" b="1" dirty="0" err="1">
                <a:solidFill>
                  <a:srgbClr val="000000"/>
                </a:solidFill>
                <a:latin typeface="Cambria" panose="02040503050406030204" pitchFamily="18" charset="0"/>
                <a:ea typeface="Cambria" panose="02040503050406030204" pitchFamily="18" charset="0"/>
              </a:rPr>
              <a:t>sát</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và</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phân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tích</a:t>
            </a:r>
            <a:endParaRPr lang="en-US" altLang="en-US" sz="3200" b="1" dirty="0">
              <a:solidFill>
                <a:srgbClr val="00000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defTabSz="609630"/>
              <a:endParaRPr lang="en-US" sz="1200">
                <a:solidFill>
                  <a:prstClr val="black"/>
                </a:solidFill>
                <a:latin typeface="Calibri"/>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065134"/>
              <a:ext cx="9999421" cy="132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vi-VN" sz="3600" b="0" i="0" dirty="0">
                  <a:solidFill>
                    <a:srgbClr val="000000"/>
                  </a:solidFill>
                  <a:effectLst/>
                  <a:latin typeface="Cambria" panose="02040503050406030204" pitchFamily="18" charset="0"/>
                  <a:ea typeface="Cambria" panose="02040503050406030204" pitchFamily="18" charset="0"/>
                </a:rPr>
                <a:t>Nước suối dâng cao và chảy xiết; không có người lớn giám sát; không có phao cứu hộ.</a:t>
              </a:r>
              <a:endParaRPr lang="en-US" altLang="en-US" sz="3200" b="1"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032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596659"/>
            <a:ext cx="34665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200" b="1" dirty="0" err="1">
                <a:solidFill>
                  <a:srgbClr val="000000"/>
                </a:solidFill>
                <a:latin typeface="Cambria" panose="02040503050406030204" pitchFamily="18" charset="0"/>
                <a:ea typeface="Cambria" panose="02040503050406030204" pitchFamily="18" charset="0"/>
              </a:rPr>
              <a:t>Dự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đoán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các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sự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việc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có</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thể</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xảy</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ra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87992"/>
              <a:ext cx="9999421" cy="108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bạn có thể bị đuối nước, qua suối không an toàn.</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151974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473549"/>
            <a:ext cx="346656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4000" b="1" dirty="0" err="1">
                <a:solidFill>
                  <a:srgbClr val="000000"/>
                </a:solidFill>
                <a:latin typeface="Cambria" panose="02040503050406030204" pitchFamily="18" charset="0"/>
                <a:ea typeface="Cambria" panose="02040503050406030204" pitchFamily="18" charset="0"/>
              </a:rPr>
              <a:t>Thuyết</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phục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các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bạn</a:t>
            </a:r>
            <a:r>
              <a:rPr lang="en-US" altLang="en-US" sz="4000" b="1" dirty="0">
                <a:solidFill>
                  <a:srgbClr val="000000"/>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549584"/>
            <a:ext cx="8119325" cy="3132390"/>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03361"/>
              <a:ext cx="9999421" cy="12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0963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Mình thấy không nên lội qua vì nước suối dâng cao và chảy xiết; không có người lớn giám sát; không có phao cứu hộ nên không thể đảm bảo an toàn khi đi qua.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72207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619375" y="980557"/>
            <a:ext cx="6777932"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9050">
                  <a:solidFill>
                    <a:srgbClr val="5B9BD5">
                      <a:lumMod val="50000"/>
                    </a:srgbClr>
                  </a:solidFill>
                </a:ln>
                <a:solidFill>
                  <a:srgbClr val="FFFF00"/>
                </a:solidFill>
                <a:latin typeface="Cambria" panose="02040503050406030204" pitchFamily="18" charset="0"/>
                <a:ea typeface="Cambria" panose="02040503050406030204" pitchFamily="18" charset="0"/>
              </a:rPr>
              <a:t>ĐÓNG VAI XỬ LÝ TÌNH HUỐNG</a:t>
            </a:r>
            <a:endParaRPr kumimoji="0" lang="en-US" sz="6000" b="1" i="0" u="none" strike="noStrike" kern="1200" cap="none" spc="0" normalizeH="0" baseline="0" noProof="0" dirty="0">
              <a:ln w="19050">
                <a:solidFill>
                  <a:srgbClr val="5B9BD5">
                    <a:lumMod val="5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1708797"/>
            <a:ext cx="8150242" cy="3785652"/>
          </a:xfrm>
          <a:prstGeom prst="rect">
            <a:avLst/>
          </a:prstGeom>
          <a:noFill/>
        </p:spPr>
        <p:txBody>
          <a:bodyPr wrap="square" rtlCol="0">
            <a:spAutoFit/>
          </a:bodyPr>
          <a:lstStyle/>
          <a:p>
            <a:pPr lvl="0" algn="just"/>
            <a:r>
              <a:rPr lang="vi-VN" sz="4000" dirty="0">
                <a:solidFill>
                  <a:prstClr val="black"/>
                </a:solidFill>
                <a:latin typeface="Calibri" panose="020F0502020204030204"/>
              </a:rPr>
              <a:t>Khi gặp những tình huống bất kể là đi bơi hay đi tắm sông suối, cần đi qua con sông suối, ao hồ,... các em phải phân tích, phán đoán thật kĩ trước khi quyết định để tránh những tình huống xấu </a:t>
            </a:r>
            <a:r>
              <a:rPr lang="en-US" sz="4000" dirty="0">
                <a:solidFill>
                  <a:prstClr val="black"/>
                </a:solidFill>
                <a:latin typeface="Calibri" panose="020F0502020204030204"/>
              </a:rPr>
              <a:t>x</a:t>
            </a:r>
            <a:r>
              <a:rPr lang="vi-VN" sz="4000" dirty="0">
                <a:solidFill>
                  <a:prstClr val="black"/>
                </a:solidFill>
                <a:latin typeface="Calibri" panose="020F0502020204030204"/>
              </a:rPr>
              <a:t>ảy ra.</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003363" y="851494"/>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3: Nguyên tắc an toàn khi bơi.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160157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22330" y="294968"/>
            <a:ext cx="10449880" cy="2221565"/>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24560" y="343694"/>
              <a:ext cx="14098047" cy="1212784"/>
            </a:xfrm>
            <a:prstGeom prst="rect">
              <a:avLst/>
            </a:prstGeom>
          </p:spPr>
          <p:txBody>
            <a:bodyPr wrap="square">
              <a:spAutoFit/>
            </a:bodyPr>
            <a:lstStyle/>
            <a:p>
              <a:pPr algn="just"/>
              <a:r>
                <a:rPr lang="vi-VN" sz="3000" b="1" i="0" dirty="0">
                  <a:solidFill>
                    <a:srgbClr val="000000"/>
                  </a:solidFill>
                  <a:effectLst/>
                  <a:latin typeface="Cambria" panose="02040503050406030204" pitchFamily="18" charset="0"/>
                  <a:ea typeface="Cambria" panose="02040503050406030204" pitchFamily="18" charset="0"/>
                </a:rPr>
                <a:t>Đọc thông tin và trả lời câu hỏi:</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Nên bơi khi nào?</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Cần làm việc gì trước khi xuống nước?</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Không nên làm việc gì trong khi bơi?</a:t>
              </a:r>
            </a:p>
          </p:txBody>
        </p:sp>
      </p:grpSp>
      <p:pic>
        <p:nvPicPr>
          <p:cNvPr id="7" name="Picture 6">
            <a:extLst>
              <a:ext uri="{FF2B5EF4-FFF2-40B4-BE49-F238E27FC236}">
                <a16:creationId xmlns:a16="http://schemas.microsoft.com/office/drawing/2014/main" id="{A58B2462-5E8A-6E9A-9FE5-EFBDB4CAF050}"/>
              </a:ext>
            </a:extLst>
          </p:cNvPr>
          <p:cNvPicPr>
            <a:picLocks noChangeAspect="1"/>
          </p:cNvPicPr>
          <p:nvPr/>
        </p:nvPicPr>
        <p:blipFill>
          <a:blip r:embed="rId3"/>
          <a:stretch>
            <a:fillRect/>
          </a:stretch>
        </p:blipFill>
        <p:spPr>
          <a:xfrm>
            <a:off x="2578662" y="2820108"/>
            <a:ext cx="7941854" cy="3380053"/>
          </a:xfrm>
          <a:prstGeom prst="rect">
            <a:avLst/>
          </a:prstGeom>
        </p:spPr>
      </p:pic>
    </p:spTree>
    <p:extLst>
      <p:ext uri="{BB962C8B-B14F-4D97-AF65-F5344CB8AC3E}">
        <p14:creationId xmlns:p14="http://schemas.microsoft.com/office/powerpoint/2010/main" val="12625239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8" y="1814638"/>
            <a:ext cx="5924550" cy="923330"/>
          </a:xfrm>
          <a:custGeom>
            <a:avLst/>
            <a:gdLst>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923330" fill="none" extrusionOk="0">
                <a:moveTo>
                  <a:pt x="0" y="0"/>
                </a:moveTo>
                <a:cubicBezTo>
                  <a:pt x="2077219" y="5222"/>
                  <a:pt x="4892773" y="24918"/>
                  <a:pt x="5924550" y="0"/>
                </a:cubicBezTo>
                <a:cubicBezTo>
                  <a:pt x="5721439" y="159973"/>
                  <a:pt x="5841020" y="508515"/>
                  <a:pt x="5924550" y="923330"/>
                </a:cubicBezTo>
                <a:cubicBezTo>
                  <a:pt x="4497633" y="1028088"/>
                  <a:pt x="2286172" y="1003352"/>
                  <a:pt x="0" y="923330"/>
                </a:cubicBezTo>
                <a:cubicBezTo>
                  <a:pt x="3100" y="731051"/>
                  <a:pt x="19116" y="468438"/>
                  <a:pt x="0" y="0"/>
                </a:cubicBezTo>
                <a:close/>
              </a:path>
              <a:path w="5924550" h="923330" stroke="0" extrusionOk="0">
                <a:moveTo>
                  <a:pt x="0" y="0"/>
                </a:moveTo>
                <a:cubicBezTo>
                  <a:pt x="3221311" y="202"/>
                  <a:pt x="4292634" y="-157376"/>
                  <a:pt x="5924550" y="0"/>
                </a:cubicBezTo>
                <a:cubicBezTo>
                  <a:pt x="5886081" y="302395"/>
                  <a:pt x="5880955" y="694699"/>
                  <a:pt x="5924550" y="923330"/>
                </a:cubicBezTo>
                <a:cubicBezTo>
                  <a:pt x="4662288" y="983375"/>
                  <a:pt x="710345" y="741752"/>
                  <a:pt x="0" y="923330"/>
                </a:cubicBezTo>
                <a:cubicBezTo>
                  <a:pt x="29933" y="721858"/>
                  <a:pt x="199470" y="236706"/>
                  <a:pt x="0" y="0"/>
                </a:cubicBezTo>
                <a:close/>
              </a:path>
              <a:path w="5924550" h="923330" fill="none" stroke="0" extrusionOk="0">
                <a:moveTo>
                  <a:pt x="0" y="0"/>
                </a:moveTo>
                <a:cubicBezTo>
                  <a:pt x="2928992" y="116400"/>
                  <a:pt x="3939447" y="-6082"/>
                  <a:pt x="5924550" y="0"/>
                </a:cubicBezTo>
                <a:cubicBezTo>
                  <a:pt x="5778608" y="326827"/>
                  <a:pt x="5855011" y="625695"/>
                  <a:pt x="5924550" y="923330"/>
                </a:cubicBezTo>
                <a:cubicBezTo>
                  <a:pt x="4991091" y="1290424"/>
                  <a:pt x="2641347" y="1209890"/>
                  <a:pt x="0" y="923330"/>
                </a:cubicBezTo>
                <a:cubicBezTo>
                  <a:pt x="-22900" y="738981"/>
                  <a:pt x="-4409" y="438617"/>
                  <a:pt x="0" y="0"/>
                </a:cubicBezTo>
                <a:close/>
              </a:path>
              <a:path w="5924550" h="923330" fill="none" stroke="0" extrusionOk="0">
                <a:moveTo>
                  <a:pt x="0" y="0"/>
                </a:moveTo>
                <a:cubicBezTo>
                  <a:pt x="2875378" y="11849"/>
                  <a:pt x="3979618" y="-161459"/>
                  <a:pt x="5924550" y="0"/>
                </a:cubicBezTo>
                <a:cubicBezTo>
                  <a:pt x="5790188" y="259162"/>
                  <a:pt x="5832724" y="599719"/>
                  <a:pt x="5924550" y="923330"/>
                </a:cubicBezTo>
                <a:cubicBezTo>
                  <a:pt x="4796761" y="1152319"/>
                  <a:pt x="2435209" y="1250114"/>
                  <a:pt x="0" y="923330"/>
                </a:cubicBezTo>
                <a:cubicBezTo>
                  <a:pt x="-47737" y="761423"/>
                  <a:pt x="21978" y="45530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923330" fill="none" extrusionOk="0">
                        <a:moveTo>
                          <a:pt x="0" y="0"/>
                        </a:moveTo>
                        <a:cubicBezTo>
                          <a:pt x="2077219" y="5222"/>
                          <a:pt x="4892773" y="24918"/>
                          <a:pt x="5924550" y="0"/>
                        </a:cubicBezTo>
                        <a:cubicBezTo>
                          <a:pt x="5745417" y="222871"/>
                          <a:pt x="5862050" y="552515"/>
                          <a:pt x="5924550" y="923330"/>
                        </a:cubicBezTo>
                        <a:cubicBezTo>
                          <a:pt x="4674163" y="918481"/>
                          <a:pt x="2243793" y="997199"/>
                          <a:pt x="0" y="923330"/>
                        </a:cubicBezTo>
                        <a:cubicBezTo>
                          <a:pt x="-45745" y="769761"/>
                          <a:pt x="18294" y="431974"/>
                          <a:pt x="0" y="0"/>
                        </a:cubicBezTo>
                        <a:close/>
                      </a:path>
                      <a:path w="5924550" h="923330" stroke="0" extrusionOk="0">
                        <a:moveTo>
                          <a:pt x="0" y="0"/>
                        </a:moveTo>
                        <a:cubicBezTo>
                          <a:pt x="3010058" y="3318"/>
                          <a:pt x="4093861" y="-103348"/>
                          <a:pt x="5924550" y="0"/>
                        </a:cubicBezTo>
                        <a:cubicBezTo>
                          <a:pt x="5904560" y="319363"/>
                          <a:pt x="5860165" y="700560"/>
                          <a:pt x="5924550" y="923330"/>
                        </a:cubicBezTo>
                        <a:cubicBezTo>
                          <a:pt x="4565066" y="899399"/>
                          <a:pt x="726837" y="850812"/>
                          <a:pt x="0" y="923330"/>
                        </a:cubicBezTo>
                        <a:cubicBezTo>
                          <a:pt x="41506" y="719822"/>
                          <a:pt x="173185" y="211956"/>
                          <a:pt x="0" y="0"/>
                        </a:cubicBezTo>
                        <a:close/>
                      </a:path>
                      <a:path w="5924550" h="923330" fill="none" stroke="0" extrusionOk="0">
                        <a:moveTo>
                          <a:pt x="0" y="0"/>
                        </a:moveTo>
                        <a:cubicBezTo>
                          <a:pt x="2875378" y="11849"/>
                          <a:pt x="3979618" y="-161459"/>
                          <a:pt x="5924550" y="0"/>
                        </a:cubicBezTo>
                        <a:cubicBezTo>
                          <a:pt x="5801565" y="300807"/>
                          <a:pt x="5854310" y="634346"/>
                          <a:pt x="5924550" y="923330"/>
                        </a:cubicBezTo>
                        <a:cubicBezTo>
                          <a:pt x="4867792" y="1007143"/>
                          <a:pt x="2351606" y="1309473"/>
                          <a:pt x="0" y="923330"/>
                        </a:cubicBezTo>
                        <a:cubicBezTo>
                          <a:pt x="-65636" y="736191"/>
                          <a:pt x="27907" y="446404"/>
                          <a:pt x="0" y="0"/>
                        </a:cubicBezTo>
                        <a:close/>
                      </a:path>
                    </a:pathLst>
                  </a:custGeom>
                  <ask:type>
                    <ask:lineSketchCurved/>
                  </ask:type>
                </ask:lineSketchStyleProps>
              </a:ext>
            </a:extLst>
          </a:ln>
        </p:spPr>
        <p:txBody>
          <a:bodyPr wrap="square">
            <a:spAutoFit/>
          </a:bodyPr>
          <a:lstStyle/>
          <a:p>
            <a:pPr lvl="0" algn="just">
              <a:defRPr/>
            </a:pPr>
            <a:r>
              <a:rPr lang="vi-VN" sz="5400" dirty="0">
                <a:cs typeface="Arial" panose="020B0604020202020204" pitchFamily="34" charset="0"/>
              </a:rPr>
              <a:t>Nên bơi khi nào?</a:t>
            </a:r>
          </a:p>
        </p:txBody>
      </p:sp>
      <p:sp>
        <p:nvSpPr>
          <p:cNvPr id="5" name="TextBox 4">
            <a:extLst>
              <a:ext uri="{FF2B5EF4-FFF2-40B4-BE49-F238E27FC236}">
                <a16:creationId xmlns:a16="http://schemas.microsoft.com/office/drawing/2014/main" id="{862D6BC6-9FA9-CE59-13A0-9227784B7577}"/>
              </a:ext>
            </a:extLst>
          </p:cNvPr>
          <p:cNvSpPr txBox="1"/>
          <p:nvPr/>
        </p:nvSpPr>
        <p:spPr>
          <a:xfrm>
            <a:off x="2610772" y="3263138"/>
            <a:ext cx="8445909" cy="1446550"/>
          </a:xfrm>
          <a:custGeom>
            <a:avLst/>
            <a:gdLst>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909" h="1446550" fill="none" extrusionOk="0">
                <a:moveTo>
                  <a:pt x="0" y="0"/>
                </a:moveTo>
                <a:cubicBezTo>
                  <a:pt x="3837971" y="5222"/>
                  <a:pt x="5747792" y="24918"/>
                  <a:pt x="8445909" y="0"/>
                </a:cubicBezTo>
                <a:cubicBezTo>
                  <a:pt x="8537727" y="94960"/>
                  <a:pt x="8322679" y="714540"/>
                  <a:pt x="8445909" y="1446550"/>
                </a:cubicBezTo>
                <a:cubicBezTo>
                  <a:pt x="6071820" y="1388553"/>
                  <a:pt x="3347847" y="1616018"/>
                  <a:pt x="0" y="1446550"/>
                </a:cubicBezTo>
                <a:cubicBezTo>
                  <a:pt x="-14871" y="1058609"/>
                  <a:pt x="195742" y="791267"/>
                  <a:pt x="0" y="0"/>
                </a:cubicBezTo>
                <a:close/>
              </a:path>
              <a:path w="8445909" h="1446550" stroke="0" extrusionOk="0">
                <a:moveTo>
                  <a:pt x="0" y="0"/>
                </a:moveTo>
                <a:cubicBezTo>
                  <a:pt x="3404961" y="4903"/>
                  <a:pt x="6476966" y="-282154"/>
                  <a:pt x="8445909" y="0"/>
                </a:cubicBezTo>
                <a:cubicBezTo>
                  <a:pt x="8367550" y="573844"/>
                  <a:pt x="8566248" y="1288229"/>
                  <a:pt x="8445909" y="1446550"/>
                </a:cubicBezTo>
                <a:cubicBezTo>
                  <a:pt x="6196417" y="1369811"/>
                  <a:pt x="1463954" y="1063508"/>
                  <a:pt x="0" y="1446550"/>
                </a:cubicBezTo>
                <a:cubicBezTo>
                  <a:pt x="-194390" y="1210719"/>
                  <a:pt x="-65983" y="620335"/>
                  <a:pt x="0" y="0"/>
                </a:cubicBezTo>
                <a:close/>
              </a:path>
              <a:path w="8445909" h="1446550" fill="none" stroke="0" extrusionOk="0">
                <a:moveTo>
                  <a:pt x="0" y="0"/>
                </a:moveTo>
                <a:cubicBezTo>
                  <a:pt x="2727658" y="133635"/>
                  <a:pt x="5509010" y="150887"/>
                  <a:pt x="8445909" y="0"/>
                </a:cubicBezTo>
                <a:cubicBezTo>
                  <a:pt x="8646257" y="330469"/>
                  <a:pt x="8320383" y="865367"/>
                  <a:pt x="8445909" y="1446550"/>
                </a:cubicBezTo>
                <a:cubicBezTo>
                  <a:pt x="6506551" y="1863025"/>
                  <a:pt x="3591298" y="1547761"/>
                  <a:pt x="0" y="1446550"/>
                </a:cubicBezTo>
                <a:cubicBezTo>
                  <a:pt x="-56299" y="1059666"/>
                  <a:pt x="146558" y="714092"/>
                  <a:pt x="0" y="0"/>
                </a:cubicBezTo>
                <a:close/>
              </a:path>
              <a:path w="8445909" h="1446550" fill="none" stroke="0" extrusionOk="0">
                <a:moveTo>
                  <a:pt x="0" y="0"/>
                </a:moveTo>
                <a:cubicBezTo>
                  <a:pt x="2665206" y="11849"/>
                  <a:pt x="5589763" y="-161459"/>
                  <a:pt x="8445909" y="0"/>
                </a:cubicBezTo>
                <a:cubicBezTo>
                  <a:pt x="8582605" y="193724"/>
                  <a:pt x="8283107" y="796823"/>
                  <a:pt x="8445909" y="1446550"/>
                </a:cubicBezTo>
                <a:cubicBezTo>
                  <a:pt x="6283843" y="1619702"/>
                  <a:pt x="3381353" y="1783592"/>
                  <a:pt x="0" y="1446550"/>
                </a:cubicBezTo>
                <a:cubicBezTo>
                  <a:pt x="-70107" y="1092279"/>
                  <a:pt x="205058" y="8008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909" h="1446550" fill="none" extrusionOk="0">
                        <a:moveTo>
                          <a:pt x="0" y="0"/>
                        </a:moveTo>
                        <a:cubicBezTo>
                          <a:pt x="3837971" y="5222"/>
                          <a:pt x="5747792" y="24918"/>
                          <a:pt x="8445909" y="0"/>
                        </a:cubicBezTo>
                        <a:cubicBezTo>
                          <a:pt x="8572145" y="185245"/>
                          <a:pt x="8327700" y="725045"/>
                          <a:pt x="8445909" y="1446550"/>
                        </a:cubicBezTo>
                        <a:cubicBezTo>
                          <a:pt x="6140347" y="1346005"/>
                          <a:pt x="3243005" y="1600795"/>
                          <a:pt x="0" y="1446550"/>
                        </a:cubicBezTo>
                        <a:cubicBezTo>
                          <a:pt x="-68077" y="1100775"/>
                          <a:pt x="194442" y="733626"/>
                          <a:pt x="0" y="0"/>
                        </a:cubicBezTo>
                        <a:close/>
                      </a:path>
                      <a:path w="8445909" h="1446550" stroke="0" extrusionOk="0">
                        <a:moveTo>
                          <a:pt x="0" y="0"/>
                        </a:moveTo>
                        <a:cubicBezTo>
                          <a:pt x="3299543" y="6458"/>
                          <a:pt x="6134463" y="-189060"/>
                          <a:pt x="8445909" y="0"/>
                        </a:cubicBezTo>
                        <a:cubicBezTo>
                          <a:pt x="8386576" y="591314"/>
                          <a:pt x="8552108" y="1292215"/>
                          <a:pt x="8445909" y="1446550"/>
                        </a:cubicBezTo>
                        <a:cubicBezTo>
                          <a:pt x="6163852" y="1341682"/>
                          <a:pt x="1487156" y="1216938"/>
                          <a:pt x="0" y="1446550"/>
                        </a:cubicBezTo>
                        <a:cubicBezTo>
                          <a:pt x="-128914" y="1199198"/>
                          <a:pt x="-114402" y="574743"/>
                          <a:pt x="0" y="0"/>
                        </a:cubicBezTo>
                        <a:close/>
                      </a:path>
                      <a:path w="8445909" h="1446550" fill="none" stroke="0" extrusionOk="0">
                        <a:moveTo>
                          <a:pt x="0" y="0"/>
                        </a:moveTo>
                        <a:cubicBezTo>
                          <a:pt x="2665206" y="11849"/>
                          <a:pt x="5589763" y="-161459"/>
                          <a:pt x="8445909" y="0"/>
                        </a:cubicBezTo>
                        <a:cubicBezTo>
                          <a:pt x="8671510" y="301846"/>
                          <a:pt x="8316589" y="912204"/>
                          <a:pt x="8445909" y="1446550"/>
                        </a:cubicBezTo>
                        <a:cubicBezTo>
                          <a:pt x="6436314" y="1701654"/>
                          <a:pt x="3062367" y="1729553"/>
                          <a:pt x="0" y="1446550"/>
                        </a:cubicBezTo>
                        <a:cubicBezTo>
                          <a:pt x="-131189" y="1054777"/>
                          <a:pt x="207694" y="728824"/>
                          <a:pt x="0" y="0"/>
                        </a:cubicBezTo>
                        <a:close/>
                      </a:path>
                    </a:pathLst>
                  </a:custGeom>
                  <ask:type>
                    <ask:lineSketchCurved/>
                  </ask:type>
                </ask:lineSketchStyleProps>
              </a:ext>
            </a:extLst>
          </a:ln>
        </p:spPr>
        <p:txBody>
          <a:bodyPr wrap="square">
            <a:spAutoFit/>
          </a:bodyPr>
          <a:lstStyle/>
          <a:p>
            <a:pPr algn="just"/>
            <a:r>
              <a:rPr lang="vi-VN" sz="4400" dirty="0">
                <a:solidFill>
                  <a:srgbClr val="FF0000"/>
                </a:solidFill>
                <a:cs typeface="Arial" panose="020B0604020202020204" pitchFamily="34" charset="0"/>
              </a:rPr>
              <a:t>Nên bơi khi tất cả các điều kiện và cơ thể an toàn, khỏe mạnh.</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272671" y="27605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259917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7" y="1814638"/>
            <a:ext cx="9734858" cy="707886"/>
          </a:xfrm>
          <a:custGeom>
            <a:avLst/>
            <a:gdLst>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858" h="707886" fill="none" extrusionOk="0">
                <a:moveTo>
                  <a:pt x="0" y="0"/>
                </a:moveTo>
                <a:cubicBezTo>
                  <a:pt x="3692963" y="5222"/>
                  <a:pt x="5912570" y="24918"/>
                  <a:pt x="9734858" y="0"/>
                </a:cubicBezTo>
                <a:cubicBezTo>
                  <a:pt x="9447105" y="147020"/>
                  <a:pt x="9631137" y="387087"/>
                  <a:pt x="9734858" y="707886"/>
                </a:cubicBezTo>
                <a:cubicBezTo>
                  <a:pt x="5995544" y="543125"/>
                  <a:pt x="2333372" y="826036"/>
                  <a:pt x="0" y="707886"/>
                </a:cubicBezTo>
                <a:cubicBezTo>
                  <a:pt x="-17762" y="537725"/>
                  <a:pt x="29331" y="346402"/>
                  <a:pt x="0" y="0"/>
                </a:cubicBezTo>
                <a:close/>
              </a:path>
              <a:path w="9734858" h="707886" stroke="0" extrusionOk="0">
                <a:moveTo>
                  <a:pt x="0" y="0"/>
                </a:moveTo>
                <a:cubicBezTo>
                  <a:pt x="1760426" y="-168666"/>
                  <a:pt x="8781464" y="-79493"/>
                  <a:pt x="9734858" y="0"/>
                </a:cubicBezTo>
                <a:cubicBezTo>
                  <a:pt x="9713449" y="236741"/>
                  <a:pt x="9591356" y="538636"/>
                  <a:pt x="9734858" y="707886"/>
                </a:cubicBezTo>
                <a:cubicBezTo>
                  <a:pt x="7642838" y="848289"/>
                  <a:pt x="1143894" y="286179"/>
                  <a:pt x="0" y="707886"/>
                </a:cubicBezTo>
                <a:cubicBezTo>
                  <a:pt x="25842" y="564372"/>
                  <a:pt x="306046" y="186998"/>
                  <a:pt x="0" y="0"/>
                </a:cubicBezTo>
                <a:close/>
              </a:path>
              <a:path w="9734858" h="707886" fill="none" stroke="0" extrusionOk="0">
                <a:moveTo>
                  <a:pt x="0" y="0"/>
                </a:moveTo>
                <a:cubicBezTo>
                  <a:pt x="1637336" y="243910"/>
                  <a:pt x="7813077" y="62784"/>
                  <a:pt x="9734858" y="0"/>
                </a:cubicBezTo>
                <a:cubicBezTo>
                  <a:pt x="9472632" y="258359"/>
                  <a:pt x="9644042" y="464673"/>
                  <a:pt x="9734858" y="707886"/>
                </a:cubicBezTo>
                <a:cubicBezTo>
                  <a:pt x="8226623" y="1418417"/>
                  <a:pt x="3755564" y="836901"/>
                  <a:pt x="0" y="707886"/>
                </a:cubicBezTo>
                <a:cubicBezTo>
                  <a:pt x="-80709" y="576974"/>
                  <a:pt x="28449" y="339279"/>
                  <a:pt x="0" y="0"/>
                </a:cubicBezTo>
                <a:close/>
              </a:path>
              <a:path w="9734858" h="707886" fill="none" stroke="0" extrusionOk="0">
                <a:moveTo>
                  <a:pt x="0" y="0"/>
                </a:moveTo>
                <a:cubicBezTo>
                  <a:pt x="1518334" y="11849"/>
                  <a:pt x="7871053" y="-161459"/>
                  <a:pt x="9734858" y="0"/>
                </a:cubicBezTo>
                <a:cubicBezTo>
                  <a:pt x="9497286" y="199740"/>
                  <a:pt x="9614969" y="459213"/>
                  <a:pt x="9734858" y="707886"/>
                </a:cubicBezTo>
                <a:cubicBezTo>
                  <a:pt x="7324798" y="562026"/>
                  <a:pt x="1682243" y="629562"/>
                  <a:pt x="0" y="707886"/>
                </a:cubicBezTo>
                <a:cubicBezTo>
                  <a:pt x="-69957" y="519042"/>
                  <a:pt x="34279" y="35924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858" h="707886" fill="none" extrusionOk="0">
                        <a:moveTo>
                          <a:pt x="0" y="0"/>
                        </a:moveTo>
                        <a:cubicBezTo>
                          <a:pt x="3692963" y="5222"/>
                          <a:pt x="5912570" y="24918"/>
                          <a:pt x="9734858" y="0"/>
                        </a:cubicBezTo>
                        <a:cubicBezTo>
                          <a:pt x="9453749" y="164449"/>
                          <a:pt x="9643591" y="413143"/>
                          <a:pt x="9734858" y="707886"/>
                        </a:cubicBezTo>
                        <a:cubicBezTo>
                          <a:pt x="7764271" y="712441"/>
                          <a:pt x="3493201" y="754775"/>
                          <a:pt x="0" y="707886"/>
                        </a:cubicBezTo>
                        <a:cubicBezTo>
                          <a:pt x="-57893" y="569529"/>
                          <a:pt x="28844" y="324821"/>
                          <a:pt x="0" y="0"/>
                        </a:cubicBezTo>
                        <a:close/>
                      </a:path>
                      <a:path w="9734858" h="707886" stroke="0" extrusionOk="0">
                        <a:moveTo>
                          <a:pt x="0" y="0"/>
                        </a:moveTo>
                        <a:cubicBezTo>
                          <a:pt x="1684293" y="-167543"/>
                          <a:pt x="8567989" y="-21469"/>
                          <a:pt x="9734858" y="0"/>
                        </a:cubicBezTo>
                        <a:cubicBezTo>
                          <a:pt x="9715809" y="238908"/>
                          <a:pt x="9574919" y="543270"/>
                          <a:pt x="9734858" y="707886"/>
                        </a:cubicBezTo>
                        <a:cubicBezTo>
                          <a:pt x="7471404" y="700212"/>
                          <a:pt x="1169283" y="454073"/>
                          <a:pt x="0" y="707886"/>
                        </a:cubicBezTo>
                        <a:cubicBezTo>
                          <a:pt x="75997" y="555547"/>
                          <a:pt x="297009" y="178488"/>
                          <a:pt x="0" y="0"/>
                        </a:cubicBezTo>
                        <a:close/>
                      </a:path>
                      <a:path w="9734858" h="707886" fill="none" stroke="0" extrusionOk="0">
                        <a:moveTo>
                          <a:pt x="0" y="0"/>
                        </a:moveTo>
                        <a:cubicBezTo>
                          <a:pt x="1518334" y="11849"/>
                          <a:pt x="7871053" y="-161459"/>
                          <a:pt x="9734858" y="0"/>
                        </a:cubicBezTo>
                        <a:cubicBezTo>
                          <a:pt x="9497997" y="229609"/>
                          <a:pt x="9642233" y="487007"/>
                          <a:pt x="9734858" y="707886"/>
                        </a:cubicBezTo>
                        <a:cubicBezTo>
                          <a:pt x="8039621" y="988777"/>
                          <a:pt x="3565888" y="902092"/>
                          <a:pt x="0" y="707886"/>
                        </a:cubicBezTo>
                        <a:cubicBezTo>
                          <a:pt x="-96406" y="575949"/>
                          <a:pt x="36184" y="341143"/>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cs typeface="Arial" panose="020B0604020202020204" pitchFamily="34" charset="0"/>
              </a:rPr>
              <a:t>Cần làm việc gì trước khi xuống nước?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601247" y="3196463"/>
            <a:ext cx="9124028" cy="2308324"/>
          </a:xfrm>
          <a:custGeom>
            <a:avLst/>
            <a:gdLst>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028" h="2308324" fill="none" extrusionOk="0">
                <a:moveTo>
                  <a:pt x="0" y="0"/>
                </a:moveTo>
                <a:cubicBezTo>
                  <a:pt x="3588882" y="5222"/>
                  <a:pt x="5230724" y="24918"/>
                  <a:pt x="9124028" y="0"/>
                </a:cubicBezTo>
                <a:cubicBezTo>
                  <a:pt x="9204415" y="175647"/>
                  <a:pt x="8974639" y="1160920"/>
                  <a:pt x="9124028" y="2308324"/>
                </a:cubicBezTo>
                <a:cubicBezTo>
                  <a:pt x="5991801" y="2519778"/>
                  <a:pt x="3837376" y="2579574"/>
                  <a:pt x="0" y="2308324"/>
                </a:cubicBezTo>
                <a:cubicBezTo>
                  <a:pt x="2427" y="1714251"/>
                  <a:pt x="212009" y="1204007"/>
                  <a:pt x="0" y="0"/>
                </a:cubicBezTo>
                <a:close/>
              </a:path>
              <a:path w="9124028" h="2308324" stroke="0" extrusionOk="0">
                <a:moveTo>
                  <a:pt x="0" y="0"/>
                </a:moveTo>
                <a:cubicBezTo>
                  <a:pt x="3901907" y="7628"/>
                  <a:pt x="6963429" y="-372381"/>
                  <a:pt x="9124028" y="0"/>
                </a:cubicBezTo>
                <a:cubicBezTo>
                  <a:pt x="9022053" y="918535"/>
                  <a:pt x="9288949" y="2048219"/>
                  <a:pt x="9124028" y="2308324"/>
                </a:cubicBezTo>
                <a:cubicBezTo>
                  <a:pt x="6981563" y="2404585"/>
                  <a:pt x="1544553" y="1613030"/>
                  <a:pt x="0" y="2308324"/>
                </a:cubicBezTo>
                <a:cubicBezTo>
                  <a:pt x="-162248" y="1910931"/>
                  <a:pt x="-40701" y="965504"/>
                  <a:pt x="0" y="0"/>
                </a:cubicBezTo>
                <a:close/>
              </a:path>
              <a:path w="9124028" h="2308324" fill="none" stroke="0" extrusionOk="0">
                <a:moveTo>
                  <a:pt x="0" y="0"/>
                </a:moveTo>
                <a:cubicBezTo>
                  <a:pt x="3670911" y="397050"/>
                  <a:pt x="5705302" y="-32731"/>
                  <a:pt x="9124028" y="0"/>
                </a:cubicBezTo>
                <a:cubicBezTo>
                  <a:pt x="9368143" y="555897"/>
                  <a:pt x="8978501" y="1303040"/>
                  <a:pt x="9124028" y="2308324"/>
                </a:cubicBezTo>
                <a:cubicBezTo>
                  <a:pt x="7153499" y="2953890"/>
                  <a:pt x="3896784" y="2756068"/>
                  <a:pt x="0" y="2308324"/>
                </a:cubicBezTo>
                <a:cubicBezTo>
                  <a:pt x="-19632" y="1718042"/>
                  <a:pt x="118299" y="1028109"/>
                  <a:pt x="0" y="0"/>
                </a:cubicBezTo>
                <a:close/>
              </a:path>
              <a:path w="9124028" h="2308324" fill="none" stroke="0" extrusionOk="0">
                <a:moveTo>
                  <a:pt x="0" y="0"/>
                </a:moveTo>
                <a:cubicBezTo>
                  <a:pt x="3473378" y="11849"/>
                  <a:pt x="5738583" y="-161459"/>
                  <a:pt x="9124028" y="0"/>
                </a:cubicBezTo>
                <a:cubicBezTo>
                  <a:pt x="9373966" y="334425"/>
                  <a:pt x="8904860" y="1376438"/>
                  <a:pt x="9124028" y="2308324"/>
                </a:cubicBezTo>
                <a:cubicBezTo>
                  <a:pt x="6629692" y="2658581"/>
                  <a:pt x="3976104" y="2930857"/>
                  <a:pt x="0" y="2308324"/>
                </a:cubicBezTo>
                <a:cubicBezTo>
                  <a:pt x="-52663" y="1746889"/>
                  <a:pt x="216601" y="119904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028" h="2308324" fill="none" extrusionOk="0">
                        <a:moveTo>
                          <a:pt x="0" y="0"/>
                        </a:moveTo>
                        <a:cubicBezTo>
                          <a:pt x="3588882" y="5222"/>
                          <a:pt x="5230724" y="24918"/>
                          <a:pt x="9124028" y="0"/>
                        </a:cubicBezTo>
                        <a:cubicBezTo>
                          <a:pt x="9216190" y="206534"/>
                          <a:pt x="9002517" y="1219248"/>
                          <a:pt x="9124028" y="2308324"/>
                        </a:cubicBezTo>
                        <a:cubicBezTo>
                          <a:pt x="6418136" y="2255068"/>
                          <a:pt x="3694544" y="2558835"/>
                          <a:pt x="0" y="2308324"/>
                        </a:cubicBezTo>
                        <a:cubicBezTo>
                          <a:pt x="-50449" y="1756156"/>
                          <a:pt x="211114" y="1164295"/>
                          <a:pt x="0" y="0"/>
                        </a:cubicBezTo>
                        <a:close/>
                      </a:path>
                      <a:path w="9124028" h="2308324" stroke="0" extrusionOk="0">
                        <a:moveTo>
                          <a:pt x="0" y="0"/>
                        </a:moveTo>
                        <a:cubicBezTo>
                          <a:pt x="3669703" y="11053"/>
                          <a:pt x="6887760" y="-351814"/>
                          <a:pt x="9124028" y="0"/>
                        </a:cubicBezTo>
                        <a:cubicBezTo>
                          <a:pt x="9054497" y="948326"/>
                          <a:pt x="9241925" y="2061476"/>
                          <a:pt x="9124028" y="2308324"/>
                        </a:cubicBezTo>
                        <a:cubicBezTo>
                          <a:pt x="6784648" y="2234498"/>
                          <a:pt x="1588666" y="1904742"/>
                          <a:pt x="0" y="2308324"/>
                        </a:cubicBezTo>
                        <a:cubicBezTo>
                          <a:pt x="-103146" y="1900531"/>
                          <a:pt x="-128581" y="882755"/>
                          <a:pt x="0" y="0"/>
                        </a:cubicBezTo>
                        <a:close/>
                      </a:path>
                      <a:path w="9124028" h="2308324" fill="none" stroke="0" extrusionOk="0">
                        <a:moveTo>
                          <a:pt x="0" y="0"/>
                        </a:moveTo>
                        <a:cubicBezTo>
                          <a:pt x="3473378" y="11849"/>
                          <a:pt x="5738583" y="-161459"/>
                          <a:pt x="9124028" y="0"/>
                        </a:cubicBezTo>
                        <a:cubicBezTo>
                          <a:pt x="9423239" y="493449"/>
                          <a:pt x="8967804" y="1435081"/>
                          <a:pt x="9124028" y="2308324"/>
                        </a:cubicBezTo>
                        <a:cubicBezTo>
                          <a:pt x="6984384" y="2565347"/>
                          <a:pt x="3481323" y="2898861"/>
                          <a:pt x="0" y="2308324"/>
                        </a:cubicBezTo>
                        <a:cubicBezTo>
                          <a:pt x="-145289" y="1709839"/>
                          <a:pt x="214775" y="1051357"/>
                          <a:pt x="0" y="0"/>
                        </a:cubicBezTo>
                        <a:close/>
                      </a:path>
                    </a:pathLst>
                  </a:custGeom>
                  <ask:type>
                    <ask:lineSketchCurved/>
                  </ask:type>
                </ask:lineSketchStyleProps>
              </a:ext>
            </a:extLst>
          </a:ln>
        </p:spPr>
        <p:txBody>
          <a:bodyPr wrap="square">
            <a:spAutoFit/>
          </a:bodyPr>
          <a:lstStyle/>
          <a:p>
            <a:pPr lvl="0" algn="just"/>
            <a:r>
              <a:rPr lang="vi-VN" sz="3600" b="1" dirty="0">
                <a:solidFill>
                  <a:srgbClr val="FF0000"/>
                </a:solidFill>
                <a:cs typeface="Arial" panose="020B0604020202020204" pitchFamily="34" charset="0"/>
              </a:rPr>
              <a:t>Việc cần làm trước khi bơi:</a:t>
            </a:r>
          </a:p>
          <a:p>
            <a:pPr lvl="0" algn="just"/>
            <a:r>
              <a:rPr lang="vi-VN" sz="3600" dirty="0">
                <a:solidFill>
                  <a:srgbClr val="FF0000"/>
                </a:solidFill>
                <a:cs typeface="Arial" panose="020B0604020202020204" pitchFamily="34" charset="0"/>
              </a:rPr>
              <a:t>- Tắm tráng trước khi xuống nước. </a:t>
            </a:r>
          </a:p>
          <a:p>
            <a:pPr lvl="0" algn="just"/>
            <a:r>
              <a:rPr lang="vi-VN" sz="3600" dirty="0">
                <a:solidFill>
                  <a:srgbClr val="FF0000"/>
                </a:solidFill>
                <a:cs typeface="Arial" panose="020B0604020202020204" pitchFamily="34" charset="0"/>
              </a:rPr>
              <a:t>- Khỏi động trước khi xuống nước.</a:t>
            </a:r>
          </a:p>
          <a:p>
            <a:pPr lvl="0" algn="just"/>
            <a:r>
              <a:rPr lang="vi-VN" sz="3600" dirty="0">
                <a:solidFill>
                  <a:srgbClr val="FF0000"/>
                </a:solidFill>
                <a:cs typeface="Arial" panose="020B0604020202020204" pitchFamily="34" charset="0"/>
              </a:rPr>
              <a:t>- Giữ vệ sinh chung và vệ sinh cá nhân.</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186946" y="25700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366901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875992" y="919288"/>
            <a:ext cx="8649008" cy="707886"/>
          </a:xfrm>
          <a:custGeom>
            <a:avLst/>
            <a:gdLst>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9008" h="707886" fill="none" extrusionOk="0">
                <a:moveTo>
                  <a:pt x="0" y="0"/>
                </a:moveTo>
                <a:cubicBezTo>
                  <a:pt x="1375367" y="5222"/>
                  <a:pt x="5189212" y="24918"/>
                  <a:pt x="8649008" y="0"/>
                </a:cubicBezTo>
                <a:cubicBezTo>
                  <a:pt x="8377948" y="113287"/>
                  <a:pt x="8543339" y="366229"/>
                  <a:pt x="8649008" y="707886"/>
                </a:cubicBezTo>
                <a:cubicBezTo>
                  <a:pt x="6272259" y="1094285"/>
                  <a:pt x="3547636" y="818548"/>
                  <a:pt x="0" y="707886"/>
                </a:cubicBezTo>
                <a:cubicBezTo>
                  <a:pt x="-22574" y="549632"/>
                  <a:pt x="25278" y="305445"/>
                  <a:pt x="0" y="0"/>
                </a:cubicBezTo>
                <a:close/>
              </a:path>
              <a:path w="8649008" h="707886" stroke="0" extrusionOk="0">
                <a:moveTo>
                  <a:pt x="0" y="0"/>
                </a:moveTo>
                <a:cubicBezTo>
                  <a:pt x="1385981" y="-168922"/>
                  <a:pt x="5965286" y="-152420"/>
                  <a:pt x="8649008" y="0"/>
                </a:cubicBezTo>
                <a:cubicBezTo>
                  <a:pt x="8607782" y="219071"/>
                  <a:pt x="8542826" y="533342"/>
                  <a:pt x="8649008" y="707886"/>
                </a:cubicBezTo>
                <a:cubicBezTo>
                  <a:pt x="6831896" y="862940"/>
                  <a:pt x="1029253" y="415869"/>
                  <a:pt x="0" y="707886"/>
                </a:cubicBezTo>
                <a:cubicBezTo>
                  <a:pt x="25541" y="562030"/>
                  <a:pt x="306094" y="216037"/>
                  <a:pt x="0" y="0"/>
                </a:cubicBezTo>
                <a:close/>
              </a:path>
              <a:path w="8649008" h="707886" fill="none" stroke="0" extrusionOk="0">
                <a:moveTo>
                  <a:pt x="0" y="0"/>
                </a:moveTo>
                <a:cubicBezTo>
                  <a:pt x="3334736" y="141918"/>
                  <a:pt x="7546192" y="35644"/>
                  <a:pt x="8649008" y="0"/>
                </a:cubicBezTo>
                <a:cubicBezTo>
                  <a:pt x="8425038" y="249617"/>
                  <a:pt x="8579614" y="428573"/>
                  <a:pt x="8649008" y="707886"/>
                </a:cubicBezTo>
                <a:cubicBezTo>
                  <a:pt x="7315139" y="1320402"/>
                  <a:pt x="3381481" y="980908"/>
                  <a:pt x="0" y="707886"/>
                </a:cubicBezTo>
                <a:cubicBezTo>
                  <a:pt x="-53074" y="571904"/>
                  <a:pt x="-17959" y="286163"/>
                  <a:pt x="0" y="0"/>
                </a:cubicBezTo>
                <a:close/>
              </a:path>
              <a:path w="8649008" h="707886" fill="none" stroke="0" extrusionOk="0">
                <a:moveTo>
                  <a:pt x="0" y="0"/>
                </a:moveTo>
                <a:cubicBezTo>
                  <a:pt x="3268036" y="11849"/>
                  <a:pt x="7597151" y="-161459"/>
                  <a:pt x="8649008" y="0"/>
                </a:cubicBezTo>
                <a:cubicBezTo>
                  <a:pt x="8425721" y="183643"/>
                  <a:pt x="8558657" y="419527"/>
                  <a:pt x="8649008" y="707886"/>
                </a:cubicBezTo>
                <a:cubicBezTo>
                  <a:pt x="6616181" y="1041551"/>
                  <a:pt x="3636167" y="1152436"/>
                  <a:pt x="0" y="707886"/>
                </a:cubicBezTo>
                <a:cubicBezTo>
                  <a:pt x="-56868" y="571609"/>
                  <a:pt x="29689" y="32360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9008" h="707886" fill="none" extrusionOk="0">
                        <a:moveTo>
                          <a:pt x="0" y="0"/>
                        </a:moveTo>
                        <a:cubicBezTo>
                          <a:pt x="1375367" y="5222"/>
                          <a:pt x="5189212" y="24918"/>
                          <a:pt x="8649008" y="0"/>
                        </a:cubicBezTo>
                        <a:cubicBezTo>
                          <a:pt x="8395399" y="159064"/>
                          <a:pt x="8564397" y="410288"/>
                          <a:pt x="8649008" y="707886"/>
                        </a:cubicBezTo>
                        <a:cubicBezTo>
                          <a:pt x="6552577" y="920236"/>
                          <a:pt x="3363200" y="791768"/>
                          <a:pt x="0" y="707886"/>
                        </a:cubicBezTo>
                        <a:cubicBezTo>
                          <a:pt x="-55823" y="575982"/>
                          <a:pt x="25021" y="294038"/>
                          <a:pt x="0" y="0"/>
                        </a:cubicBezTo>
                        <a:close/>
                      </a:path>
                      <a:path w="8649008" h="707886" stroke="0" extrusionOk="0">
                        <a:moveTo>
                          <a:pt x="0" y="0"/>
                        </a:moveTo>
                        <a:cubicBezTo>
                          <a:pt x="1292526" y="-167543"/>
                          <a:pt x="5483505" y="-21469"/>
                          <a:pt x="8649008" y="0"/>
                        </a:cubicBezTo>
                        <a:cubicBezTo>
                          <a:pt x="8636849" y="245761"/>
                          <a:pt x="8514939" y="541204"/>
                          <a:pt x="8649008" y="707886"/>
                        </a:cubicBezTo>
                        <a:cubicBezTo>
                          <a:pt x="6714552" y="761583"/>
                          <a:pt x="1050303" y="555068"/>
                          <a:pt x="0" y="707886"/>
                        </a:cubicBezTo>
                        <a:cubicBezTo>
                          <a:pt x="73356" y="553616"/>
                          <a:pt x="272906" y="184787"/>
                          <a:pt x="0" y="0"/>
                        </a:cubicBezTo>
                        <a:close/>
                      </a:path>
                      <a:path w="8649008" h="707886" fill="none" stroke="0" extrusionOk="0">
                        <a:moveTo>
                          <a:pt x="0" y="0"/>
                        </a:moveTo>
                        <a:cubicBezTo>
                          <a:pt x="3268036" y="11849"/>
                          <a:pt x="7597151" y="-161459"/>
                          <a:pt x="8649008" y="0"/>
                        </a:cubicBezTo>
                        <a:cubicBezTo>
                          <a:pt x="8442278" y="230077"/>
                          <a:pt x="8576451" y="467615"/>
                          <a:pt x="8649008" y="707886"/>
                        </a:cubicBezTo>
                        <a:cubicBezTo>
                          <a:pt x="7210895" y="1080900"/>
                          <a:pt x="3269811" y="1019289"/>
                          <a:pt x="0" y="707886"/>
                        </a:cubicBezTo>
                        <a:cubicBezTo>
                          <a:pt x="-87700" y="569644"/>
                          <a:pt x="26048" y="296768"/>
                          <a:pt x="0" y="0"/>
                        </a:cubicBezTo>
                        <a:close/>
                      </a:path>
                    </a:pathLst>
                  </a:custGeom>
                  <ask:type>
                    <ask:lineSketchCurved/>
                  </ask:type>
                </ask:lineSketchStyleProps>
              </a:ext>
            </a:extLst>
          </a:ln>
        </p:spPr>
        <p:txBody>
          <a:bodyPr wrap="square">
            <a:spAutoFit/>
          </a:bodyPr>
          <a:lstStyle/>
          <a:p>
            <a:pPr lvl="0" algn="just">
              <a:defRPr/>
            </a:pPr>
            <a:r>
              <a:rPr lang="vi-VN" sz="4000">
                <a:solidFill>
                  <a:prstClr val="black"/>
                </a:solidFill>
                <a:cs typeface="Arial" panose="020B0604020202020204" pitchFamily="34" charset="0"/>
              </a:rPr>
              <a:t>Không nên làm việc gì trong khi bơi?</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286922" y="2301113"/>
            <a:ext cx="9190704" cy="3754874"/>
          </a:xfrm>
          <a:custGeom>
            <a:avLst/>
            <a:gdLst>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704" h="3754874" fill="none" extrusionOk="0">
                <a:moveTo>
                  <a:pt x="0" y="0"/>
                </a:moveTo>
                <a:cubicBezTo>
                  <a:pt x="2302673" y="5222"/>
                  <a:pt x="7661440" y="24918"/>
                  <a:pt x="9190704" y="0"/>
                </a:cubicBezTo>
                <a:cubicBezTo>
                  <a:pt x="9238782" y="325294"/>
                  <a:pt x="8955310" y="1802891"/>
                  <a:pt x="9190704" y="3754874"/>
                </a:cubicBezTo>
                <a:cubicBezTo>
                  <a:pt x="6549736" y="3498571"/>
                  <a:pt x="3774243" y="4122480"/>
                  <a:pt x="0" y="3754874"/>
                </a:cubicBezTo>
                <a:cubicBezTo>
                  <a:pt x="-80831" y="2915041"/>
                  <a:pt x="217202" y="1997180"/>
                  <a:pt x="0" y="0"/>
                </a:cubicBezTo>
                <a:close/>
              </a:path>
              <a:path w="9190704" h="3754874" stroke="0" extrusionOk="0">
                <a:moveTo>
                  <a:pt x="0" y="0"/>
                </a:moveTo>
                <a:cubicBezTo>
                  <a:pt x="3773001" y="20797"/>
                  <a:pt x="6988457" y="-515134"/>
                  <a:pt x="9190704" y="0"/>
                </a:cubicBezTo>
                <a:cubicBezTo>
                  <a:pt x="9077073" y="1518303"/>
                  <a:pt x="9366280" y="3338291"/>
                  <a:pt x="9190704" y="3754874"/>
                </a:cubicBezTo>
                <a:cubicBezTo>
                  <a:pt x="6756916" y="3480877"/>
                  <a:pt x="1623785" y="3432470"/>
                  <a:pt x="0" y="3754874"/>
                </a:cubicBezTo>
                <a:cubicBezTo>
                  <a:pt x="-400753" y="3138968"/>
                  <a:pt x="-49391" y="1475774"/>
                  <a:pt x="0" y="0"/>
                </a:cubicBezTo>
                <a:close/>
              </a:path>
              <a:path w="9190704" h="3754874" fill="none" stroke="0" extrusionOk="0">
                <a:moveTo>
                  <a:pt x="0" y="0"/>
                </a:moveTo>
                <a:cubicBezTo>
                  <a:pt x="1581478" y="54168"/>
                  <a:pt x="7874407" y="-52431"/>
                  <a:pt x="9190704" y="0"/>
                </a:cubicBezTo>
                <a:cubicBezTo>
                  <a:pt x="9435041" y="823113"/>
                  <a:pt x="9030831" y="2016880"/>
                  <a:pt x="9190704" y="3754874"/>
                </a:cubicBezTo>
                <a:cubicBezTo>
                  <a:pt x="7164309" y="4186933"/>
                  <a:pt x="3354442" y="4075754"/>
                  <a:pt x="0" y="3754874"/>
                </a:cubicBezTo>
                <a:cubicBezTo>
                  <a:pt x="-109894" y="2762098"/>
                  <a:pt x="177933" y="1783325"/>
                  <a:pt x="0" y="0"/>
                </a:cubicBezTo>
                <a:close/>
              </a:path>
              <a:path w="9190704" h="3754874" fill="none" stroke="0" extrusionOk="0">
                <a:moveTo>
                  <a:pt x="0" y="0"/>
                </a:moveTo>
                <a:cubicBezTo>
                  <a:pt x="1559777" y="11849"/>
                  <a:pt x="7902595" y="-161459"/>
                  <a:pt x="9190704" y="0"/>
                </a:cubicBezTo>
                <a:cubicBezTo>
                  <a:pt x="9331722" y="447270"/>
                  <a:pt x="8895726" y="2058075"/>
                  <a:pt x="9190704" y="3754874"/>
                </a:cubicBezTo>
                <a:cubicBezTo>
                  <a:pt x="6676786" y="3595558"/>
                  <a:pt x="3788549" y="4240853"/>
                  <a:pt x="0" y="3754874"/>
                </a:cubicBezTo>
                <a:cubicBezTo>
                  <a:pt x="-121475" y="2845133"/>
                  <a:pt x="220007" y="189585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704" h="3754874" fill="none" extrusionOk="0">
                        <a:moveTo>
                          <a:pt x="0" y="0"/>
                        </a:moveTo>
                        <a:cubicBezTo>
                          <a:pt x="2302673" y="5222"/>
                          <a:pt x="7661440" y="24918"/>
                          <a:pt x="9190704" y="0"/>
                        </a:cubicBezTo>
                        <a:cubicBezTo>
                          <a:pt x="9264513" y="392791"/>
                          <a:pt x="8998336" y="1892912"/>
                          <a:pt x="9190704" y="3754874"/>
                        </a:cubicBezTo>
                        <a:cubicBezTo>
                          <a:pt x="6607223" y="3462878"/>
                          <a:pt x="3689666" y="4110200"/>
                          <a:pt x="0" y="3754874"/>
                        </a:cubicBezTo>
                        <a:cubicBezTo>
                          <a:pt x="-100959" y="2930992"/>
                          <a:pt x="214069" y="1858244"/>
                          <a:pt x="0" y="0"/>
                        </a:cubicBezTo>
                        <a:close/>
                      </a:path>
                      <a:path w="9190704" h="3754874" stroke="0" extrusionOk="0">
                        <a:moveTo>
                          <a:pt x="0" y="0"/>
                        </a:moveTo>
                        <a:cubicBezTo>
                          <a:pt x="3541459" y="24213"/>
                          <a:pt x="6905099" y="-492477"/>
                          <a:pt x="9190704" y="0"/>
                        </a:cubicBezTo>
                        <a:cubicBezTo>
                          <a:pt x="9100609" y="1539914"/>
                          <a:pt x="9360099" y="3340034"/>
                          <a:pt x="9190704" y="3754874"/>
                        </a:cubicBezTo>
                        <a:cubicBezTo>
                          <a:pt x="6692576" y="3425303"/>
                          <a:pt x="1630399" y="3476209"/>
                          <a:pt x="0" y="3754874"/>
                        </a:cubicBezTo>
                        <a:cubicBezTo>
                          <a:pt x="-216403" y="3106529"/>
                          <a:pt x="-72488" y="1454026"/>
                          <a:pt x="0" y="0"/>
                        </a:cubicBezTo>
                        <a:close/>
                      </a:path>
                      <a:path w="9190704" h="3754874" fill="none" stroke="0" extrusionOk="0">
                        <a:moveTo>
                          <a:pt x="0" y="0"/>
                        </a:moveTo>
                        <a:cubicBezTo>
                          <a:pt x="1559777" y="11849"/>
                          <a:pt x="7902595" y="-161459"/>
                          <a:pt x="9190704" y="0"/>
                        </a:cubicBezTo>
                        <a:cubicBezTo>
                          <a:pt x="9505850" y="742855"/>
                          <a:pt x="9008112" y="2297320"/>
                          <a:pt x="9190704" y="3754874"/>
                        </a:cubicBezTo>
                        <a:cubicBezTo>
                          <a:pt x="6965934" y="3731163"/>
                          <a:pt x="3246138" y="4112978"/>
                          <a:pt x="0" y="3754874"/>
                        </a:cubicBezTo>
                        <a:cubicBezTo>
                          <a:pt x="-166953" y="2758373"/>
                          <a:pt x="234526" y="1796962"/>
                          <a:pt x="0" y="0"/>
                        </a:cubicBezTo>
                        <a:close/>
                      </a:path>
                    </a:pathLst>
                  </a:custGeom>
                  <ask:type>
                    <ask:lineSketchCurved/>
                  </ask:type>
                </ask:lineSketchStyleProps>
              </a:ext>
            </a:extLst>
          </a:ln>
        </p:spPr>
        <p:txBody>
          <a:bodyPr wrap="square">
            <a:spAutoFit/>
          </a:bodyPr>
          <a:lstStyle/>
          <a:p>
            <a:pPr lvl="0" algn="just"/>
            <a:r>
              <a:rPr lang="vi-VN" sz="3400" b="1" dirty="0">
                <a:solidFill>
                  <a:srgbClr val="FF0000"/>
                </a:solidFill>
                <a:cs typeface="Arial" panose="020B0604020202020204" pitchFamily="34" charset="0"/>
              </a:rPr>
              <a:t>Việc không nên làm trước khi bơi:</a:t>
            </a:r>
          </a:p>
          <a:p>
            <a:pPr lvl="0" algn="just"/>
            <a:r>
              <a:rPr lang="vi-VN" sz="3400" dirty="0">
                <a:solidFill>
                  <a:srgbClr val="FF0000"/>
                </a:solidFill>
                <a:cs typeface="Arial" panose="020B0604020202020204" pitchFamily="34" charset="0"/>
              </a:rPr>
              <a:t>- Xuống bể bơi 1 mình khi khôngc so ngưòi bảo hộ và giám sát,</a:t>
            </a:r>
          </a:p>
          <a:p>
            <a:pPr lvl="0" algn="just"/>
            <a:r>
              <a:rPr lang="vi-VN" sz="3400" dirty="0">
                <a:solidFill>
                  <a:srgbClr val="FF0000"/>
                </a:solidFill>
                <a:cs typeface="Arial" panose="020B0604020202020204" pitchFamily="34" charset="0"/>
              </a:rPr>
              <a:t>- Nô đùa, nghịch trong khi bơi.</a:t>
            </a:r>
          </a:p>
          <a:p>
            <a:pPr lvl="0" algn="just"/>
            <a:r>
              <a:rPr lang="vi-VN" sz="3400" dirty="0">
                <a:solidFill>
                  <a:srgbClr val="FF0000"/>
                </a:solidFill>
                <a:cs typeface="Arial" panose="020B0604020202020204" pitchFamily="34" charset="0"/>
              </a:rPr>
              <a:t>- Nhảy cắm đầu.</a:t>
            </a:r>
          </a:p>
          <a:p>
            <a:pPr lvl="0" algn="just"/>
            <a:r>
              <a:rPr lang="vi-VN" sz="3400" dirty="0">
                <a:solidFill>
                  <a:srgbClr val="FF0000"/>
                </a:solidFill>
                <a:cs typeface="Arial" panose="020B0604020202020204" pitchFamily="34" charset="0"/>
              </a:rPr>
              <a:t>- Bơi khi trời mưa, sấm chớp, triwf tối, giữa trưa.</a:t>
            </a:r>
          </a:p>
        </p:txBody>
      </p:sp>
      <p:sp>
        <p:nvSpPr>
          <p:cNvPr id="10" name="Freeform: Shape 34">
            <a:extLst>
              <a:ext uri="{FF2B5EF4-FFF2-40B4-BE49-F238E27FC236}">
                <a16:creationId xmlns:a16="http://schemas.microsoft.com/office/drawing/2014/main" id="{A5ECDF25-4950-4DB5-68E3-2159ADA6ECF1}"/>
              </a:ext>
            </a:extLst>
          </p:cNvPr>
          <p:cNvSpPr/>
          <p:nvPr/>
        </p:nvSpPr>
        <p:spPr>
          <a:xfrm>
            <a:off x="872621" y="167472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601538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F7A1AD-3005-6BDF-8564-B359155DB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A0484E21-38CB-015B-90B9-2422F9C66161}"/>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30F84B12-DB2C-4365-5F44-01F49D591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075"/>
            <a:ext cx="2679699" cy="2679699"/>
          </a:xfrm>
          <a:prstGeom prst="rect">
            <a:avLst/>
          </a:prstGeom>
        </p:spPr>
      </p:pic>
      <p:pic>
        <p:nvPicPr>
          <p:cNvPr id="20" name="图片 19">
            <a:extLst>
              <a:ext uri="{FF2B5EF4-FFF2-40B4-BE49-F238E27FC236}">
                <a16:creationId xmlns:a16="http://schemas.microsoft.com/office/drawing/2014/main" id="{A4229BFF-EEB2-F47A-7851-636D7854E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51962" y="3429000"/>
            <a:ext cx="4089833" cy="3790894"/>
          </a:xfrm>
          <a:prstGeom prst="rect">
            <a:avLst/>
          </a:prstGeom>
        </p:spPr>
      </p:pic>
      <p:pic>
        <p:nvPicPr>
          <p:cNvPr id="2" name="Picture 1">
            <a:extLst>
              <a:ext uri="{FF2B5EF4-FFF2-40B4-BE49-F238E27FC236}">
                <a16:creationId xmlns:a16="http://schemas.microsoft.com/office/drawing/2014/main" id="{8A6C4C60-540E-FD8D-10FA-AAE3B186643C}"/>
              </a:ext>
            </a:extLst>
          </p:cNvPr>
          <p:cNvPicPr>
            <a:picLocks noChangeAspect="1"/>
          </p:cNvPicPr>
          <p:nvPr/>
        </p:nvPicPr>
        <p:blipFill>
          <a:blip r:embed="rId5"/>
          <a:stretch>
            <a:fillRect/>
          </a:stretch>
        </p:blipFill>
        <p:spPr>
          <a:xfrm>
            <a:off x="620172" y="1818980"/>
            <a:ext cx="10705504" cy="2347163"/>
          </a:xfrm>
          <a:prstGeom prst="rect">
            <a:avLst/>
          </a:prstGeom>
        </p:spPr>
      </p:pic>
    </p:spTree>
    <p:extLst>
      <p:ext uri="{BB962C8B-B14F-4D97-AF65-F5344CB8AC3E}">
        <p14:creationId xmlns:p14="http://schemas.microsoft.com/office/powerpoint/2010/main" val="3558947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0" name="Hình ảnh 29" descr="Ảnh có chứa văn bản&#10;&#10;Mô tả được tạo tự động">
            <a:extLst>
              <a:ext uri="{FF2B5EF4-FFF2-40B4-BE49-F238E27FC236}">
                <a16:creationId xmlns:a16="http://schemas.microsoft.com/office/drawing/2014/main" id="{67595633-B251-7ADB-6D02-B4C79754C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35" y="3733731"/>
            <a:ext cx="4679035" cy="3307492"/>
          </a:xfrm>
          <a:prstGeom prst="rect">
            <a:avLst/>
          </a:prstGeom>
        </p:spPr>
      </p:pic>
      <p:sp>
        <p:nvSpPr>
          <p:cNvPr id="11" name="椭圆 31">
            <a:extLst>
              <a:ext uri="{FF2B5EF4-FFF2-40B4-BE49-F238E27FC236}">
                <a16:creationId xmlns:a16="http://schemas.microsoft.com/office/drawing/2014/main" id="{C1CC9561-F10A-EA17-708D-7CFD599E8E6D}"/>
              </a:ext>
            </a:extLst>
          </p:cNvPr>
          <p:cNvSpPr/>
          <p:nvPr/>
        </p:nvSpPr>
        <p:spPr>
          <a:xfrm flipH="1">
            <a:off x="1830117" y="1552574"/>
            <a:ext cx="9142681" cy="203641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3600" b="1" dirty="0">
                <a:solidFill>
                  <a:srgbClr val="002060"/>
                </a:solidFill>
                <a:latin typeface="Cambria" panose="02040503050406030204" pitchFamily="18" charset="0"/>
                <a:ea typeface="Cambria" panose="02040503050406030204" pitchFamily="18" charset="0"/>
                <a:cs typeface="+mn-ea"/>
                <a:sym typeface="+mn-lt"/>
              </a:rPr>
              <a:t>1. T</a:t>
            </a:r>
            <a:r>
              <a:rPr lang="vi-VN" altLang="zh-CN" sz="3600" b="1" dirty="0">
                <a:solidFill>
                  <a:srgbClr val="002060"/>
                </a:solidFill>
                <a:latin typeface="Cambria" panose="02040503050406030204" pitchFamily="18" charset="0"/>
                <a:ea typeface="Cambria" panose="02040503050406030204" pitchFamily="18" charset="0"/>
                <a:cs typeface="+mn-ea"/>
                <a:sym typeface="+mn-lt"/>
              </a:rPr>
              <a:t>ự nhận xét về việc thực hiện “Nguyên tắc an toàn khi bơi hoặc tập bơi” của em.</a:t>
            </a:r>
            <a:endParaRPr lang="zh-CN" altLang="en-US" sz="3600" b="1" dirty="0">
              <a:solidFill>
                <a:srgbClr val="002060"/>
              </a:solidFill>
              <a:latin typeface="Cambria" panose="02040503050406030204" pitchFamily="18" charset="0"/>
              <a:cs typeface="+mn-ea"/>
              <a:sym typeface="+mn-lt"/>
            </a:endParaRPr>
          </a:p>
        </p:txBody>
      </p:sp>
    </p:spTree>
    <p:extLst>
      <p:ext uri="{BB962C8B-B14F-4D97-AF65-F5344CB8AC3E}">
        <p14:creationId xmlns:p14="http://schemas.microsoft.com/office/powerpoint/2010/main" val="3344111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Graphic 14">
            <a:extLst>
              <a:ext uri="{FF2B5EF4-FFF2-40B4-BE49-F238E27FC236}">
                <a16:creationId xmlns:a16="http://schemas.microsoft.com/office/drawing/2014/main" id="{493EF060-7FC8-D4E0-58D8-467448238B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5125" y="323850"/>
            <a:ext cx="6248400" cy="1000125"/>
          </a:xfrm>
          <a:prstGeom prst="rect">
            <a:avLst/>
          </a:prstGeom>
        </p:spPr>
      </p:pic>
      <p:sp>
        <p:nvSpPr>
          <p:cNvPr id="6" name="TextBox 5">
            <a:extLst>
              <a:ext uri="{FF2B5EF4-FFF2-40B4-BE49-F238E27FC236}">
                <a16:creationId xmlns:a16="http://schemas.microsoft.com/office/drawing/2014/main" id="{B744B6FD-5B8F-D240-3749-1A2C5FC3D8D6}"/>
              </a:ext>
            </a:extLst>
          </p:cNvPr>
          <p:cNvSpPr txBox="1"/>
          <p:nvPr/>
        </p:nvSpPr>
        <p:spPr>
          <a:xfrm>
            <a:off x="3209925" y="496371"/>
            <a:ext cx="6762750"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2. </a:t>
            </a:r>
            <a:r>
              <a:rPr lang="en-US" sz="3200" b="1" i="0" dirty="0" err="1">
                <a:solidFill>
                  <a:srgbClr val="002060"/>
                </a:solidFill>
                <a:effectLst/>
                <a:latin typeface="Cambria" panose="02040503050406030204" pitchFamily="18" charset="0"/>
                <a:ea typeface="Cambria" panose="02040503050406030204" pitchFamily="18" charset="0"/>
              </a:rPr>
              <a:t>Viết</a:t>
            </a:r>
            <a:r>
              <a:rPr lang="en-US" sz="3200" b="1" i="0" dirty="0">
                <a:solidFill>
                  <a:srgbClr val="002060"/>
                </a:solidFill>
                <a:effectLst/>
                <a:latin typeface="Cambria" panose="02040503050406030204" pitchFamily="18" charset="0"/>
                <a:ea typeface="Cambria" panose="02040503050406030204" pitchFamily="18" charset="0"/>
              </a:rPr>
              <a:t> “Cam </a:t>
            </a:r>
            <a:r>
              <a:rPr lang="en-US" sz="3200" b="1" i="0" dirty="0" err="1">
                <a:solidFill>
                  <a:srgbClr val="002060"/>
                </a:solidFill>
                <a:effectLst/>
                <a:latin typeface="Cambria" panose="02040503050406030204" pitchFamily="18" charset="0"/>
                <a:ea typeface="Cambria" panose="02040503050406030204" pitchFamily="18" charset="0"/>
              </a:rPr>
              <a:t>kết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thực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aphicFrame>
        <p:nvGraphicFramePr>
          <p:cNvPr id="7" name="Table 7">
            <a:extLst>
              <a:ext uri="{FF2B5EF4-FFF2-40B4-BE49-F238E27FC236}">
                <a16:creationId xmlns:a16="http://schemas.microsoft.com/office/drawing/2014/main" id="{5EE254FC-BD35-DCE6-418D-B34A040DFDE6}"/>
              </a:ext>
            </a:extLst>
          </p:cNvPr>
          <p:cNvGraphicFramePr>
            <a:graphicFrameLocks noGrp="1"/>
          </p:cNvGraphicFramePr>
          <p:nvPr>
            <p:extLst>
              <p:ext uri="{D42A27DB-BD31-4B8C-83A1-F6EECF244321}">
                <p14:modId xmlns:p14="http://schemas.microsoft.com/office/powerpoint/2010/main" val="226232655"/>
              </p:ext>
            </p:extLst>
          </p:nvPr>
        </p:nvGraphicFramePr>
        <p:xfrm>
          <a:off x="1152525" y="1662641"/>
          <a:ext cx="9734550" cy="4433359"/>
        </p:xfrm>
        <a:graphic>
          <a:graphicData uri="http://schemas.openxmlformats.org/drawingml/2006/table">
            <a:tbl>
              <a:tblPr firstRow="1" bandRow="1">
                <a:tableStyleId>{21E4AEA4-8DFA-4A89-87EB-49C32662AFE0}</a:tableStyleId>
              </a:tblPr>
              <a:tblGrid>
                <a:gridCol w="4867275">
                  <a:extLst>
                    <a:ext uri="{9D8B030D-6E8A-4147-A177-3AD203B41FA5}">
                      <a16:colId xmlns:a16="http://schemas.microsoft.com/office/drawing/2014/main" val="495697977"/>
                    </a:ext>
                  </a:extLst>
                </a:gridCol>
                <a:gridCol w="4867275">
                  <a:extLst>
                    <a:ext uri="{9D8B030D-6E8A-4147-A177-3AD203B41FA5}">
                      <a16:colId xmlns:a16="http://schemas.microsoft.com/office/drawing/2014/main" val="3753397227"/>
                    </a:ext>
                  </a:extLst>
                </a:gridCol>
              </a:tblGrid>
              <a:tr h="651934">
                <a:tc>
                  <a:txBody>
                    <a:bodyPr/>
                    <a:lstStyle/>
                    <a:p>
                      <a:pPr algn="ct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dirty="0" err="1">
                          <a:solidFill>
                            <a:srgbClr val="002060"/>
                          </a:solidFill>
                          <a:latin typeface="Calibri" panose="020F0502020204030204" pitchFamily="34" charset="0"/>
                          <a:cs typeface="Calibri" panose="020F0502020204030204" pitchFamily="34" charset="0"/>
                        </a:rPr>
                        <a:t>Không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12820728"/>
                  </a:ext>
                </a:extLst>
              </a:tr>
              <a:tr h="3732319">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1584733"/>
                  </a:ext>
                </a:extLst>
              </a:tr>
            </a:tbl>
          </a:graphicData>
        </a:graphic>
      </p:graphicFrame>
      <p:sp>
        <p:nvSpPr>
          <p:cNvPr id="8" name="TextBox 7">
            <a:extLst>
              <a:ext uri="{FF2B5EF4-FFF2-40B4-BE49-F238E27FC236}">
                <a16:creationId xmlns:a16="http://schemas.microsoft.com/office/drawing/2014/main" id="{93502B23-9717-53B1-4498-E8578346AEEA}"/>
              </a:ext>
            </a:extLst>
          </p:cNvPr>
          <p:cNvSpPr txBox="1"/>
          <p:nvPr/>
        </p:nvSpPr>
        <p:spPr>
          <a:xfrm>
            <a:off x="1371600" y="2686050"/>
            <a:ext cx="4524375" cy="3046988"/>
          </a:xfrm>
          <a:prstGeom prst="rect">
            <a:avLst/>
          </a:prstGeom>
          <a:noFill/>
        </p:spPr>
        <p:txBody>
          <a:bodyPr wrap="square" rtlCol="0">
            <a:spAutoFit/>
          </a:bodyPr>
          <a:lstStyle/>
          <a:p>
            <a:pPr marL="342900" indent="-342900" algn="just">
              <a:buFont typeface="Arial" panose="020B0604020202020204" pitchFamily="34" charset="0"/>
              <a:buChar char="•"/>
            </a:pPr>
            <a:r>
              <a:rPr lang="nl-NL" sz="2400" dirty="0">
                <a:effectLst/>
                <a:latin typeface="Cambria" panose="02040503050406030204" pitchFamily="18" charset="0"/>
                <a:ea typeface="Cambria" panose="02040503050406030204" pitchFamily="18" charset="0"/>
                <a:cs typeface="Times New Roman" panose="02020603050405020304" pitchFamily="18" charset="0"/>
              </a:rPr>
              <a:t>Học bơi và bơi ở những nơi an toàn, có phương tiện cứu hộ và người lớn giám sát;</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T</a:t>
            </a:r>
            <a:r>
              <a:rPr lang="nl-NL" sz="2400" dirty="0">
                <a:effectLst/>
                <a:latin typeface="Cambria" panose="02040503050406030204" pitchFamily="18" charset="0"/>
                <a:ea typeface="Cambria" panose="02040503050406030204" pitchFamily="18" charset="0"/>
                <a:cs typeface="Times New Roman" panose="02020603050405020304" pitchFamily="18" charset="0"/>
              </a:rPr>
              <a:t>hực hiện đúng quy định về an toàn khi tham gia giao thông đường thủy;</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C</a:t>
            </a:r>
            <a:r>
              <a:rPr lang="nl-NL" sz="2400" dirty="0">
                <a:effectLst/>
                <a:latin typeface="Cambria" panose="02040503050406030204" pitchFamily="18" charset="0"/>
                <a:ea typeface="Cambria" panose="02040503050406030204" pitchFamily="18" charset="0"/>
                <a:cs typeface="Times New Roman" panose="02020603050405020304" pitchFamily="18" charset="0"/>
              </a:rPr>
              <a:t>he chắn bể chứa nước, rào kín ao, khu vực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B92770E-8476-3B24-4FA8-351395D5BCC8}"/>
              </a:ext>
            </a:extLst>
          </p:cNvPr>
          <p:cNvSpPr txBox="1"/>
          <p:nvPr/>
        </p:nvSpPr>
        <p:spPr>
          <a:xfrm>
            <a:off x="6276975" y="2667000"/>
            <a:ext cx="45243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C</a:t>
            </a:r>
            <a:r>
              <a:rPr lang="vi-VN" sz="2400" dirty="0">
                <a:latin typeface="Cambria" panose="02040503050406030204" pitchFamily="18" charset="0"/>
                <a:ea typeface="Cambria" panose="02040503050406030204" pitchFamily="18" charset="0"/>
                <a:cs typeface="Times New Roman" panose="02020603050405020304" pitchFamily="18" charset="0"/>
              </a:rPr>
              <a:t>hơi đùa gần, đi bơi ở hồ ao, sông, suối, biển;</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Đ</a:t>
            </a:r>
            <a:r>
              <a:rPr lang="vi-VN" sz="2400" dirty="0">
                <a:latin typeface="Cambria" panose="02040503050406030204" pitchFamily="18" charset="0"/>
                <a:ea typeface="Cambria" panose="02040503050406030204" pitchFamily="18" charset="0"/>
                <a:cs typeface="Times New Roman" panose="02020603050405020304" pitchFamily="18" charset="0"/>
              </a:rPr>
              <a:t>i qua, lại gần nơi có dòng nước lớn, các nơi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224541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down)">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down)">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2" name="Picture 1">
            <a:extLst>
              <a:ext uri="{FF2B5EF4-FFF2-40B4-BE49-F238E27FC236}">
                <a16:creationId xmlns:a16="http://schemas.microsoft.com/office/drawing/2014/main" id="{2E38F4F1-C922-B475-212F-A96A18383EBA}"/>
              </a:ext>
            </a:extLst>
          </p:cNvPr>
          <p:cNvPicPr>
            <a:picLocks noChangeAspect="1"/>
          </p:cNvPicPr>
          <p:nvPr/>
        </p:nvPicPr>
        <p:blipFill>
          <a:blip r:embed="rId5"/>
          <a:stretch>
            <a:fillRect/>
          </a:stretch>
        </p:blipFill>
        <p:spPr>
          <a:xfrm>
            <a:off x="1351386" y="1684305"/>
            <a:ext cx="9260627" cy="2213040"/>
          </a:xfrm>
          <a:prstGeom prst="rect">
            <a:avLst/>
          </a:prstGeom>
        </p:spPr>
      </p:pic>
    </p:spTree>
    <p:extLst>
      <p:ext uri="{BB962C8B-B14F-4D97-AF65-F5344CB8AC3E}">
        <p14:creationId xmlns:p14="http://schemas.microsoft.com/office/powerpoint/2010/main" val="35802092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3147" y="-41310"/>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Round Same Side Corner Rectangle 12"/>
          <p:cNvSpPr/>
          <p:nvPr/>
        </p:nvSpPr>
        <p:spPr>
          <a:xfrm>
            <a:off x="812800" y="455476"/>
            <a:ext cx="10464801" cy="5896238"/>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22" name="Group 21"/>
          <p:cNvGrpSpPr/>
          <p:nvPr/>
        </p:nvGrpSpPr>
        <p:grpSpPr>
          <a:xfrm>
            <a:off x="1524000" y="3994826"/>
            <a:ext cx="9550400" cy="2322363"/>
            <a:chOff x="731752" y="8249201"/>
            <a:chExt cx="10353204" cy="1830359"/>
          </a:xfrm>
        </p:grpSpPr>
        <p:sp>
          <p:nvSpPr>
            <p:cNvPr id="23" name="Rounded Rectangle 13"/>
            <p:cNvSpPr/>
            <p:nvPr/>
          </p:nvSpPr>
          <p:spPr>
            <a:xfrm>
              <a:off x="731752" y="8249201"/>
              <a:ext cx="10353204" cy="1830359"/>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 name="connsiteX0" fmla="*/ 557910 w 12548242"/>
                <a:gd name="connsiteY0" fmla="*/ 1489467 h 7140944"/>
                <a:gd name="connsiteX1" fmla="*/ 1688233 w 12548242"/>
                <a:gd name="connsiteY1" fmla="*/ 359144 h 7140944"/>
                <a:gd name="connsiteX2" fmla="*/ 10831947 w 12548242"/>
                <a:gd name="connsiteY2" fmla="*/ 359144 h 7140944"/>
                <a:gd name="connsiteX3" fmla="*/ 11962270 w 12548242"/>
                <a:gd name="connsiteY3" fmla="*/ 1489467 h 7140944"/>
                <a:gd name="connsiteX4" fmla="*/ 11962270 w 12548242"/>
                <a:gd name="connsiteY4" fmla="*/ 6010621 h 7140944"/>
                <a:gd name="connsiteX5" fmla="*/ 10831947 w 12548242"/>
                <a:gd name="connsiteY5" fmla="*/ 7140944 h 7140944"/>
                <a:gd name="connsiteX6" fmla="*/ 1688233 w 12548242"/>
                <a:gd name="connsiteY6" fmla="*/ 7140944 h 7140944"/>
                <a:gd name="connsiteX7" fmla="*/ 557910 w 12548242"/>
                <a:gd name="connsiteY7" fmla="*/ 6010621 h 7140944"/>
                <a:gd name="connsiteX8" fmla="*/ 557910 w 12548242"/>
                <a:gd name="connsiteY8" fmla="*/ 1489467 h 7140944"/>
                <a:gd name="connsiteX0" fmla="*/ 219350 w 12209682"/>
                <a:gd name="connsiteY0" fmla="*/ 1489467 h 7140944"/>
                <a:gd name="connsiteX1" fmla="*/ 1349673 w 12209682"/>
                <a:gd name="connsiteY1" fmla="*/ 359144 h 7140944"/>
                <a:gd name="connsiteX2" fmla="*/ 10493387 w 12209682"/>
                <a:gd name="connsiteY2" fmla="*/ 359144 h 7140944"/>
                <a:gd name="connsiteX3" fmla="*/ 11623710 w 12209682"/>
                <a:gd name="connsiteY3" fmla="*/ 1489467 h 7140944"/>
                <a:gd name="connsiteX4" fmla="*/ 11623710 w 12209682"/>
                <a:gd name="connsiteY4" fmla="*/ 6010621 h 7140944"/>
                <a:gd name="connsiteX5" fmla="*/ 10493387 w 12209682"/>
                <a:gd name="connsiteY5" fmla="*/ 7140944 h 7140944"/>
                <a:gd name="connsiteX6" fmla="*/ 1349673 w 12209682"/>
                <a:gd name="connsiteY6" fmla="*/ 7140944 h 7140944"/>
                <a:gd name="connsiteX7" fmla="*/ 219350 w 12209682"/>
                <a:gd name="connsiteY7" fmla="*/ 6010621 h 7140944"/>
                <a:gd name="connsiteX8" fmla="*/ 8048 w 12209682"/>
                <a:gd name="connsiteY8" fmla="*/ 3902850 h 7140944"/>
                <a:gd name="connsiteX9" fmla="*/ 219350 w 12209682"/>
                <a:gd name="connsiteY9" fmla="*/ 1489467 h 7140944"/>
                <a:gd name="connsiteX0" fmla="*/ 219349 w 11844638"/>
                <a:gd name="connsiteY0" fmla="*/ 1489467 h 7140944"/>
                <a:gd name="connsiteX1" fmla="*/ 1349672 w 11844638"/>
                <a:gd name="connsiteY1" fmla="*/ 359144 h 7140944"/>
                <a:gd name="connsiteX2" fmla="*/ 10493386 w 11844638"/>
                <a:gd name="connsiteY2" fmla="*/ 359144 h 7140944"/>
                <a:gd name="connsiteX3" fmla="*/ 11623709 w 11844638"/>
                <a:gd name="connsiteY3" fmla="*/ 1489467 h 7140944"/>
                <a:gd name="connsiteX4" fmla="*/ 11838862 w 11844638"/>
                <a:gd name="connsiteY4" fmla="*/ 4259775 h 7140944"/>
                <a:gd name="connsiteX5" fmla="*/ 11623709 w 11844638"/>
                <a:gd name="connsiteY5" fmla="*/ 6010621 h 7140944"/>
                <a:gd name="connsiteX6" fmla="*/ 10493386 w 11844638"/>
                <a:gd name="connsiteY6" fmla="*/ 7140944 h 7140944"/>
                <a:gd name="connsiteX7" fmla="*/ 1349672 w 11844638"/>
                <a:gd name="connsiteY7" fmla="*/ 7140944 h 7140944"/>
                <a:gd name="connsiteX8" fmla="*/ 219349 w 11844638"/>
                <a:gd name="connsiteY8" fmla="*/ 6010621 h 7140944"/>
                <a:gd name="connsiteX9" fmla="*/ 8047 w 11844638"/>
                <a:gd name="connsiteY9" fmla="*/ 3902850 h 7140944"/>
                <a:gd name="connsiteX10" fmla="*/ 219349 w 11844638"/>
                <a:gd name="connsiteY10"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44638" h="7140944">
                  <a:moveTo>
                    <a:pt x="219349" y="1489467"/>
                  </a:moveTo>
                  <a:cubicBezTo>
                    <a:pt x="219349" y="865207"/>
                    <a:pt x="725412" y="359144"/>
                    <a:pt x="1349672" y="359144"/>
                  </a:cubicBezTo>
                  <a:cubicBezTo>
                    <a:pt x="5163122" y="-448931"/>
                    <a:pt x="7445481" y="359144"/>
                    <a:pt x="10493386" y="359144"/>
                  </a:cubicBezTo>
                  <a:cubicBezTo>
                    <a:pt x="10437162" y="316614"/>
                    <a:pt x="11623709" y="865207"/>
                    <a:pt x="11623709" y="1489467"/>
                  </a:cubicBezTo>
                  <a:cubicBezTo>
                    <a:pt x="11900119" y="2139572"/>
                    <a:pt x="11838862" y="3506249"/>
                    <a:pt x="11838862" y="4259775"/>
                  </a:cubicBezTo>
                  <a:cubicBezTo>
                    <a:pt x="11838862" y="5013301"/>
                    <a:pt x="11900119" y="5530426"/>
                    <a:pt x="11623709" y="6010621"/>
                  </a:cubicBezTo>
                  <a:cubicBezTo>
                    <a:pt x="11623709" y="6634881"/>
                    <a:pt x="11117646" y="7140944"/>
                    <a:pt x="10493386" y="7140944"/>
                  </a:cubicBezTo>
                  <a:lnTo>
                    <a:pt x="1349672" y="7140944"/>
                  </a:lnTo>
                  <a:cubicBezTo>
                    <a:pt x="725412" y="7140944"/>
                    <a:pt x="219349" y="6634881"/>
                    <a:pt x="219349" y="6010621"/>
                  </a:cubicBezTo>
                  <a:cubicBezTo>
                    <a:pt x="-63374" y="5470939"/>
                    <a:pt x="8047" y="4656376"/>
                    <a:pt x="8047" y="3902850"/>
                  </a:cubicBezTo>
                  <a:cubicBezTo>
                    <a:pt x="8047" y="3149324"/>
                    <a:pt x="-63374" y="2080085"/>
                    <a:pt x="219349" y="1489467"/>
                  </a:cubicBezTo>
                  <a:close/>
                </a:path>
              </a:pathLst>
            </a:custGeom>
            <a:solidFill>
              <a:srgbClr val="FEC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3600">
                <a:solidFill>
                  <a:prstClr val="white"/>
                </a:solidFill>
                <a:latin typeface="Calibri"/>
              </a:endParaRPr>
            </a:p>
          </p:txBody>
        </p:sp>
        <p:sp>
          <p:nvSpPr>
            <p:cNvPr id="24" name="Rectangle 23"/>
            <p:cNvSpPr/>
            <p:nvPr/>
          </p:nvSpPr>
          <p:spPr>
            <a:xfrm>
              <a:off x="1072499" y="8409572"/>
              <a:ext cx="9623523" cy="1528207"/>
            </a:xfrm>
            <a:prstGeom prst="rect">
              <a:avLst/>
            </a:prstGeom>
          </p:spPr>
          <p:txBody>
            <a:bodyPr wrap="square">
              <a:spAutoFit/>
            </a:bodyPr>
            <a:lstStyle/>
            <a:p>
              <a:pPr algn="just" defTabSz="609630"/>
              <a:r>
                <a:rPr lang="en-US" sz="2400" b="1" dirty="0" err="1">
                  <a:solidFill>
                    <a:srgbClr val="002060"/>
                  </a:solidFill>
                  <a:latin typeface="Cambria" panose="02040503050406030204" pitchFamily="18" charset="0"/>
                  <a:ea typeface="Cambria" panose="02040503050406030204" pitchFamily="18" charset="0"/>
                </a:rPr>
                <a:t>Luật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GV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bắt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Trong </a:t>
              </a:r>
              <a:r>
                <a:rPr lang="en-US" sz="2400" b="1" dirty="0" err="1">
                  <a:solidFill>
                    <a:srgbClr val="002060"/>
                  </a:solidFill>
                  <a:latin typeface="Cambria" panose="02040503050406030204" pitchFamily="18" charset="0"/>
                  <a:ea typeface="Cambria" panose="02040503050406030204" pitchFamily="18" charset="0"/>
                </a:rPr>
                <a:t>vòng</a:t>
              </a:r>
              <a:r>
                <a:rPr lang="en-US" sz="2400" b="1" dirty="0">
                  <a:solidFill>
                    <a:srgbClr val="002060"/>
                  </a:solidFill>
                  <a:latin typeface="Cambria" panose="02040503050406030204" pitchFamily="18" charset="0"/>
                  <a:ea typeface="Cambria" panose="02040503050406030204" pitchFamily="18" charset="0"/>
                </a:rPr>
                <a:t> 5 </a:t>
              </a:r>
              <a:r>
                <a:rPr lang="en-US" sz="2400" b="1" dirty="0" err="1">
                  <a:solidFill>
                    <a:srgbClr val="002060"/>
                  </a:solidFill>
                  <a:latin typeface="Cambria" panose="02040503050406030204" pitchFamily="18" charset="0"/>
                  <a:ea typeface="Cambria" panose="02040503050406030204" pitchFamily="18" charset="0"/>
                </a:rPr>
                <a:t>giây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nl-NL" sz="2400" b="1" dirty="0">
                  <a:solidFill>
                    <a:srgbClr val="002060"/>
                  </a:solidFill>
                  <a:effectLst/>
                  <a:latin typeface="Cambria" panose="02040503050406030204" pitchFamily="18" charset="0"/>
                  <a:ea typeface="Cambria" panose="02040503050406030204" pitchFamily="18" charset="0"/>
                </a:rPr>
                <a:t>một quy tắc nên làm và không nên làm để phòng tránh đuối nước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lệnh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GV.</a:t>
              </a:r>
              <a:endParaRPr lang="en-GB" sz="2400" b="1" i="1" dirty="0">
                <a:solidFill>
                  <a:srgbClr val="00206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2235200" y="386536"/>
            <a:ext cx="7393057" cy="3535987"/>
          </a:xfrm>
          <a:prstGeom prst="rect">
            <a:avLst/>
          </a:prstGeom>
        </p:spPr>
      </p:pic>
    </p:spTree>
    <p:extLst>
      <p:ext uri="{BB962C8B-B14F-4D97-AF65-F5344CB8AC3E}">
        <p14:creationId xmlns:p14="http://schemas.microsoft.com/office/powerpoint/2010/main" val="142633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3" name="Picture 2">
            <a:extLst>
              <a:ext uri="{FF2B5EF4-FFF2-40B4-BE49-F238E27FC236}">
                <a16:creationId xmlns:a16="http://schemas.microsoft.com/office/drawing/2014/main" id="{A5C51869-B3AE-EC1C-A6D7-2BFD50C97EFC}"/>
              </a:ext>
            </a:extLst>
          </p:cNvPr>
          <p:cNvPicPr>
            <a:picLocks noChangeAspect="1"/>
          </p:cNvPicPr>
          <p:nvPr/>
        </p:nvPicPr>
        <p:blipFill>
          <a:blip r:embed="rId12"/>
          <a:stretch>
            <a:fillRect/>
          </a:stretch>
        </p:blipFill>
        <p:spPr>
          <a:xfrm>
            <a:off x="1753075" y="2318315"/>
            <a:ext cx="8832735" cy="1283794"/>
          </a:xfrm>
          <a:prstGeom prst="rect">
            <a:avLst/>
          </a:prstGeom>
        </p:spPr>
      </p:pic>
    </p:spTree>
    <p:extLst>
      <p:ext uri="{BB962C8B-B14F-4D97-AF65-F5344CB8AC3E}">
        <p14:creationId xmlns:p14="http://schemas.microsoft.com/office/powerpoint/2010/main" val="4090216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B83D07ED-AE37-949B-B924-FD36FBEC46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441907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8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349" y="4005943"/>
            <a:ext cx="2046844" cy="2251528"/>
          </a:xfrm>
          <a:prstGeom prst="rect">
            <a:avLst/>
          </a:prstGeom>
        </p:spPr>
      </p:pic>
      <p:pic>
        <p:nvPicPr>
          <p:cNvPr id="30" name="图片 29">
            <a:extLst>
              <a:ext uri="{FF2B5EF4-FFF2-40B4-BE49-F238E27FC236}">
                <a16:creationId xmlns:a16="http://schemas.microsoft.com/office/drawing/2014/main" id="{3AC4B7F9-49B3-7CF3-DEB7-CF1BE9C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27" y="3209925"/>
            <a:ext cx="2330503" cy="3648075"/>
          </a:xfrm>
          <a:prstGeom prst="rect">
            <a:avLst/>
          </a:prstGeom>
        </p:spPr>
      </p:pic>
      <p:sp>
        <p:nvSpPr>
          <p:cNvPr id="3" name="Google Shape;1346;p51">
            <a:extLst>
              <a:ext uri="{FF2B5EF4-FFF2-40B4-BE49-F238E27FC236}">
                <a16:creationId xmlns:a16="http://schemas.microsoft.com/office/drawing/2014/main" id="{7E8F42FA-E1F0-5214-C136-55763FFADB87}"/>
              </a:ext>
            </a:extLst>
          </p:cNvPr>
          <p:cNvSpPr/>
          <p:nvPr/>
        </p:nvSpPr>
        <p:spPr>
          <a:xfrm flipH="1">
            <a:off x="1279882" y="1199401"/>
            <a:ext cx="9231974" cy="2187753"/>
          </a:xfrm>
          <a:custGeom>
            <a:avLst/>
            <a:gdLst>
              <a:gd name="connsiteX0" fmla="*/ 5870083 w 9231974"/>
              <a:gd name="connsiteY0" fmla="*/ 171 h 2187753"/>
              <a:gd name="connsiteX1" fmla="*/ 4974061 w 9231974"/>
              <a:gd name="connsiteY1" fmla="*/ 14598 h 2187753"/>
              <a:gd name="connsiteX2" fmla="*/ 1127684 w 9231974"/>
              <a:gd name="connsiteY2" fmla="*/ 114729 h 2187753"/>
              <a:gd name="connsiteX3" fmla="*/ 1017978 w 9231974"/>
              <a:gd name="connsiteY3" fmla="*/ 1718703 h 2187753"/>
              <a:gd name="connsiteX4" fmla="*/ 2168494 w 9231974"/>
              <a:gd name="connsiteY4" fmla="*/ 1796162 h 2187753"/>
              <a:gd name="connsiteX5" fmla="*/ 2842877 w 9231974"/>
              <a:gd name="connsiteY5" fmla="*/ 1786888 h 2187753"/>
              <a:gd name="connsiteX6" fmla="*/ 3055606 w 9231974"/>
              <a:gd name="connsiteY6" fmla="*/ 2170234 h 2187753"/>
              <a:gd name="connsiteX7" fmla="*/ 3112408 w 9231974"/>
              <a:gd name="connsiteY7" fmla="*/ 2187753 h 2187753"/>
              <a:gd name="connsiteX8" fmla="*/ 5030306 w 9231974"/>
              <a:gd name="connsiteY8" fmla="*/ 1758034 h 2187753"/>
              <a:gd name="connsiteX9" fmla="*/ 8726326 w 9231974"/>
              <a:gd name="connsiteY9" fmla="*/ 1572372 h 2187753"/>
              <a:gd name="connsiteX10" fmla="*/ 8660057 w 9231974"/>
              <a:gd name="connsiteY10" fmla="*/ 246117 h 2187753"/>
              <a:gd name="connsiteX11" fmla="*/ 5870083 w 9231974"/>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1974" h="2187753" fill="none" extrusionOk="0">
                <a:moveTo>
                  <a:pt x="5870083" y="171"/>
                </a:moveTo>
                <a:cubicBezTo>
                  <a:pt x="5347172" y="171"/>
                  <a:pt x="4974060" y="14598"/>
                  <a:pt x="4974061" y="14598"/>
                </a:cubicBezTo>
                <a:cubicBezTo>
                  <a:pt x="4992378" y="-10807"/>
                  <a:pt x="1409576" y="25081"/>
                  <a:pt x="1127684" y="114729"/>
                </a:cubicBezTo>
                <a:cubicBezTo>
                  <a:pt x="26099" y="303792"/>
                  <a:pt x="795784" y="1617432"/>
                  <a:pt x="1017978" y="1718703"/>
                </a:cubicBezTo>
                <a:cubicBezTo>
                  <a:pt x="1111748" y="1778833"/>
                  <a:pt x="1610283" y="1799103"/>
                  <a:pt x="2168494" y="1796162"/>
                </a:cubicBezTo>
                <a:cubicBezTo>
                  <a:pt x="2534365" y="1796162"/>
                  <a:pt x="2842877" y="1786888"/>
                  <a:pt x="2842877" y="1786888"/>
                </a:cubicBezTo>
                <a:cubicBezTo>
                  <a:pt x="2843602" y="1761342"/>
                  <a:pt x="3043285" y="2063902"/>
                  <a:pt x="3055606" y="2170234"/>
                </a:cubicBezTo>
                <a:cubicBezTo>
                  <a:pt x="3055894" y="2184816"/>
                  <a:pt x="3078350" y="2187852"/>
                  <a:pt x="3112408" y="2187753"/>
                </a:cubicBezTo>
                <a:cubicBezTo>
                  <a:pt x="3447695" y="2174275"/>
                  <a:pt x="4896178" y="1806629"/>
                  <a:pt x="5030306" y="1758034"/>
                </a:cubicBezTo>
                <a:cubicBezTo>
                  <a:pt x="5192280" y="1772216"/>
                  <a:pt x="8472197" y="1774946"/>
                  <a:pt x="8726326" y="1572372"/>
                </a:cubicBezTo>
                <a:cubicBezTo>
                  <a:pt x="8959079" y="1430596"/>
                  <a:pt x="9340940" y="456616"/>
                  <a:pt x="8660057" y="246117"/>
                </a:cubicBezTo>
                <a:cubicBezTo>
                  <a:pt x="7916327" y="35133"/>
                  <a:pt x="6896494" y="-85731"/>
                  <a:pt x="5870083" y="171"/>
                </a:cubicBezTo>
                <a:close/>
              </a:path>
              <a:path w="9231974" h="2187753" stroke="0" extrusionOk="0">
                <a:moveTo>
                  <a:pt x="5870083" y="171"/>
                </a:moveTo>
                <a:cubicBezTo>
                  <a:pt x="5347171" y="171"/>
                  <a:pt x="4974061" y="14598"/>
                  <a:pt x="4974061" y="14598"/>
                </a:cubicBezTo>
                <a:cubicBezTo>
                  <a:pt x="5026213" y="-51304"/>
                  <a:pt x="1527378" y="118192"/>
                  <a:pt x="1127684" y="114729"/>
                </a:cubicBezTo>
                <a:cubicBezTo>
                  <a:pt x="-48510" y="321175"/>
                  <a:pt x="788419" y="1635711"/>
                  <a:pt x="1017978" y="1718703"/>
                </a:cubicBezTo>
                <a:cubicBezTo>
                  <a:pt x="1241769" y="1741253"/>
                  <a:pt x="1656551" y="1729019"/>
                  <a:pt x="2168494" y="1796162"/>
                </a:cubicBezTo>
                <a:cubicBezTo>
                  <a:pt x="2534366" y="1796162"/>
                  <a:pt x="2842876" y="1786888"/>
                  <a:pt x="2842877" y="1786888"/>
                </a:cubicBezTo>
                <a:cubicBezTo>
                  <a:pt x="2840061" y="1789346"/>
                  <a:pt x="3040146" y="2054366"/>
                  <a:pt x="3055606" y="2170234"/>
                </a:cubicBezTo>
                <a:cubicBezTo>
                  <a:pt x="3057054" y="2177881"/>
                  <a:pt x="3075914" y="2186193"/>
                  <a:pt x="3112408" y="2187753"/>
                </a:cubicBezTo>
                <a:cubicBezTo>
                  <a:pt x="3423593" y="2177581"/>
                  <a:pt x="4923543" y="1784318"/>
                  <a:pt x="5030306" y="1758034"/>
                </a:cubicBezTo>
                <a:cubicBezTo>
                  <a:pt x="5177967" y="1693622"/>
                  <a:pt x="8487333" y="1786442"/>
                  <a:pt x="8726326" y="1572372"/>
                </a:cubicBezTo>
                <a:cubicBezTo>
                  <a:pt x="8935361" y="1264607"/>
                  <a:pt x="9230242" y="403316"/>
                  <a:pt x="8660057" y="246117"/>
                </a:cubicBezTo>
                <a:cubicBezTo>
                  <a:pt x="7945546" y="73803"/>
                  <a:pt x="6673693" y="-170432"/>
                  <a:pt x="5870083"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6" name="TextBox 5">
            <a:extLst>
              <a:ext uri="{FF2B5EF4-FFF2-40B4-BE49-F238E27FC236}">
                <a16:creationId xmlns:a16="http://schemas.microsoft.com/office/drawing/2014/main" id="{C21F7E89-7A7F-B664-A34C-E780A6A9729B}"/>
              </a:ext>
            </a:extLst>
          </p:cNvPr>
          <p:cNvSpPr txBox="1"/>
          <p:nvPr/>
        </p:nvSpPr>
        <p:spPr>
          <a:xfrm>
            <a:off x="1598847" y="1425681"/>
            <a:ext cx="8359927" cy="1569660"/>
          </a:xfrm>
          <a:prstGeom prst="rect">
            <a:avLst/>
          </a:prstGeom>
          <a:noFill/>
        </p:spPr>
        <p:txBody>
          <a:bodyPr wrap="square" rtlCol="0">
            <a:spAutoFit/>
          </a:bodyPr>
          <a:lstStyle/>
          <a:p>
            <a:pPr lvl="0" algn="ctr">
              <a:defRPr/>
            </a:pPr>
            <a:r>
              <a:rPr lang="en-US" sz="4800" b="1" dirty="0">
                <a:solidFill>
                  <a:srgbClr val="002060"/>
                </a:solidFill>
                <a:latin typeface="Calibri" panose="020F0502020204030204" pitchFamily="34" charset="0"/>
                <a:cs typeface="Calibri" panose="020F0502020204030204" pitchFamily="34" charset="0"/>
              </a:rPr>
              <a:t>N</a:t>
            </a:r>
            <a:r>
              <a:rPr lang="vi-VN" sz="4800" b="1" dirty="0">
                <a:solidFill>
                  <a:srgbClr val="002060"/>
                </a:solidFill>
                <a:latin typeface="Calibri" panose="020F0502020204030204" pitchFamily="34" charset="0"/>
                <a:cs typeface="Calibri" panose="020F0502020204030204" pitchFamily="34" charset="0"/>
              </a:rPr>
              <a:t>êu 1 số tình huống dẫn đến đuối nước.</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46721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14:presetBounceEnd="44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44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14:presetBounceEnd="84000">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14:bounceEnd="84000">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6" name="Picture 5">
            <a:extLst>
              <a:ext uri="{FF2B5EF4-FFF2-40B4-BE49-F238E27FC236}">
                <a16:creationId xmlns:a16="http://schemas.microsoft.com/office/drawing/2014/main" id="{3C80E88E-6574-B303-019C-4492976E1C20}"/>
              </a:ext>
            </a:extLst>
          </p:cNvPr>
          <p:cNvPicPr>
            <a:picLocks noChangeAspect="1"/>
          </p:cNvPicPr>
          <p:nvPr/>
        </p:nvPicPr>
        <p:blipFill>
          <a:blip r:embed="rId6"/>
          <a:stretch>
            <a:fillRect/>
          </a:stretch>
        </p:blipFill>
        <p:spPr>
          <a:xfrm>
            <a:off x="1379961" y="1941480"/>
            <a:ext cx="9260627" cy="2213040"/>
          </a:xfrm>
          <a:prstGeom prst="rect">
            <a:avLst/>
          </a:prstGeom>
        </p:spPr>
      </p:pic>
    </p:spTree>
    <p:extLst>
      <p:ext uri="{BB962C8B-B14F-4D97-AF65-F5344CB8AC3E}">
        <p14:creationId xmlns:p14="http://schemas.microsoft.com/office/powerpoint/2010/main" val="34374873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2123658"/>
          </a:xfrm>
          <a:prstGeom prst="rect">
            <a:avLst/>
          </a:prstGeom>
          <a:noFill/>
        </p:spPr>
        <p:txBody>
          <a:bodyPr wrap="square" rtlCol="0">
            <a:spAutoFit/>
          </a:bodyPr>
          <a:lstStyle/>
          <a:p>
            <a:pPr algn="ctr"/>
            <a:r>
              <a:rPr lang="vi-VN" sz="4400" b="1">
                <a:latin typeface="Cambria" panose="02040503050406030204" pitchFamily="18" charset="0"/>
                <a:ea typeface="Cambria" panose="02040503050406030204" pitchFamily="18" charset="0"/>
                <a:cs typeface="Times New Roman" panose="02020603050405020304" pitchFamily="18" charset="0"/>
              </a:rPr>
              <a:t>Hoạt động 2: Kĩ năng phán đoán tình huống có nguy cơ dẫn đến đuối nước.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764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2038350"/>
            <a:chOff x="3505201" y="255529"/>
            <a:chExt cx="14609816" cy="1743567"/>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endParaRPr lang="en-US" sz="1100"/>
            </a:p>
          </p:txBody>
        </p:sp>
        <p:sp>
          <p:nvSpPr>
            <p:cNvPr id="9" name="Rectangle 8">
              <a:extLst>
                <a:ext uri="{FF2B5EF4-FFF2-40B4-BE49-F238E27FC236}">
                  <a16:creationId xmlns:a16="http://schemas.microsoft.com/office/drawing/2014/main" id="{7C957218-0888-9744-0780-7C6BD8DF365C}"/>
                </a:ext>
              </a:extLst>
            </p:cNvPr>
            <p:cNvSpPr/>
            <p:nvPr/>
          </p:nvSpPr>
          <p:spPr>
            <a:xfrm>
              <a:off x="3931954" y="403210"/>
              <a:ext cx="14098047" cy="1595886"/>
            </a:xfrm>
            <a:prstGeom prst="rect">
              <a:avLst/>
            </a:prstGeom>
          </p:spPr>
          <p:txBody>
            <a:bodyPr wrap="square">
              <a:spAutoFit/>
            </a:bodyPr>
            <a:lstStyle/>
            <a:p>
              <a:pPr marL="0" marR="0" algn="just">
                <a:lnSpc>
                  <a:spcPct val="120000"/>
                </a:lnSpc>
                <a:spcBef>
                  <a:spcPts val="0"/>
                </a:spcBef>
                <a:spcAft>
                  <a:spcPts val="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Quan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Em nhỏ muốn làm gì?</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Người chị có suy nghĩ, việc làm như thế nào?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2971800" y="2014537"/>
            <a:ext cx="6172200" cy="4493795"/>
          </a:xfrm>
          <a:prstGeom prst="rect">
            <a:avLst/>
          </a:prstGeom>
        </p:spPr>
      </p:pic>
      <p:grpSp>
        <p:nvGrpSpPr>
          <p:cNvPr id="16" name="Group 15">
            <a:extLst>
              <a:ext uri="{FF2B5EF4-FFF2-40B4-BE49-F238E27FC236}">
                <a16:creationId xmlns:a16="http://schemas.microsoft.com/office/drawing/2014/main" id="{0D07743D-1695-2852-719B-2F95D0DDBFE6}"/>
              </a:ext>
            </a:extLst>
          </p:cNvPr>
          <p:cNvGrpSpPr/>
          <p:nvPr/>
        </p:nvGrpSpPr>
        <p:grpSpPr>
          <a:xfrm>
            <a:off x="0" y="4585188"/>
            <a:ext cx="4278451" cy="2175001"/>
            <a:chOff x="892354" y="3758439"/>
            <a:chExt cx="4278451" cy="2175001"/>
          </a:xfrm>
        </p:grpSpPr>
        <p:pic>
          <p:nvPicPr>
            <p:cNvPr id="18" name="Picture 9">
              <a:extLst>
                <a:ext uri="{FF2B5EF4-FFF2-40B4-BE49-F238E27FC236}">
                  <a16:creationId xmlns:a16="http://schemas.microsoft.com/office/drawing/2014/main" id="{629C390D-62B0-561D-8B0C-171B90A1F7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C5AEE497-ED5A-0C44-E0D6-CEB67A295DD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424704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4343400" y="166688"/>
            <a:ext cx="4650840" cy="3386138"/>
          </a:xfrm>
          <a:prstGeom prst="rect">
            <a:avLst/>
          </a:prstGeom>
        </p:spPr>
      </p:pic>
      <p:sp>
        <p:nvSpPr>
          <p:cNvPr id="11" name="Rectangle 10">
            <a:extLst>
              <a:ext uri="{FF2B5EF4-FFF2-40B4-BE49-F238E27FC236}">
                <a16:creationId xmlns:a16="http://schemas.microsoft.com/office/drawing/2014/main" id="{5F827D4E-C669-CE1C-C596-657BE9DB0090}"/>
              </a:ext>
            </a:extLst>
          </p:cNvPr>
          <p:cNvSpPr/>
          <p:nvPr/>
        </p:nvSpPr>
        <p:spPr>
          <a:xfrm>
            <a:off x="2638425" y="3444636"/>
            <a:ext cx="8943975" cy="3251724"/>
          </a:xfrm>
          <a:prstGeom prst="rect">
            <a:avLst/>
          </a:prstGeom>
        </p:spPr>
        <p:txBody>
          <a:bodyPr wrap="square">
            <a:spAutoFit/>
          </a:bodyPr>
          <a:lstStyle/>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Em nhỏ muốn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Người chị phân tích bối cảnh xung quanh và suy nghĩ sau đó khuyên em không nên xuống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Bể bơi không một bóng người, không có phao cứu hộ, không có người giám sát. Người chị dự đoán em sẽ bị đuối nước nên đã thuyết phục em không nên xuống bơi.</a:t>
            </a: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6987164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1619250"/>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52053" y="538751"/>
              <a:ext cx="14098047" cy="1043412"/>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 sát hình 4 và thực hành kĩ năng phán đoán tình huống có nguy cơ dẫn đến đuối nước.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53C835D-1D9E-837A-6583-15FEEB906F06}"/>
              </a:ext>
            </a:extLst>
          </p:cNvPr>
          <p:cNvPicPr>
            <a:picLocks noChangeAspect="1"/>
          </p:cNvPicPr>
          <p:nvPr/>
        </p:nvPicPr>
        <p:blipFill>
          <a:blip r:embed="rId3"/>
          <a:stretch>
            <a:fillRect/>
          </a:stretch>
        </p:blipFill>
        <p:spPr>
          <a:xfrm>
            <a:off x="1838325" y="2043112"/>
            <a:ext cx="8096250" cy="3854648"/>
          </a:xfrm>
          <a:prstGeom prst="rect">
            <a:avLst/>
          </a:prstGeom>
        </p:spPr>
      </p:pic>
    </p:spTree>
    <p:extLst>
      <p:ext uri="{BB962C8B-B14F-4D97-AF65-F5344CB8AC3E}">
        <p14:creationId xmlns:p14="http://schemas.microsoft.com/office/powerpoint/2010/main" val="21288952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699</Words>
  <Application>Microsoft Office PowerPoint</Application>
  <PresentationFormat>Widescreen</PresentationFormat>
  <Paragraphs>52</Paragraphs>
  <Slides>24</Slides>
  <Notes>3</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等线</vt:lpstr>
      <vt:lpstr>等线 Light</vt:lpstr>
      <vt:lpstr>微软雅黑</vt:lpstr>
      <vt:lpstr>Arial</vt:lpstr>
      <vt:lpstr>Calibri</vt:lpstr>
      <vt:lpstr>Calibri Light</vt:lpstr>
      <vt:lpstr>Cambria</vt:lpstr>
      <vt:lpstr>Times New Roman</vt:lpstr>
      <vt:lpstr>Office 主题​​</vt:lpstr>
      <vt:lpstr>Office Theme</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21</cp:revision>
  <dcterms:created xsi:type="dcterms:W3CDTF">2024-01-31T00:43:33Z</dcterms:created>
  <dcterms:modified xsi:type="dcterms:W3CDTF">2026-05-31T07:42:07Z</dcterms:modified>
</cp:coreProperties>
</file>